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Rubik Medium"/>
      <p:regular r:id="rId25"/>
      <p:bold r:id="rId26"/>
      <p:italic r:id="rId27"/>
      <p:boldItalic r:id="rId28"/>
    </p:embeddedFont>
    <p:embeddedFont>
      <p:font typeface="Rubik Light"/>
      <p:regular r:id="rId29"/>
      <p:bold r:id="rId30"/>
      <p:italic r:id="rId31"/>
      <p:boldItalic r:id="rId32"/>
    </p:embeddedFont>
    <p:embeddedFont>
      <p:font typeface="Roboto"/>
      <p:regular r:id="rId33"/>
      <p:bold r:id="rId34"/>
      <p:italic r:id="rId35"/>
      <p:boldItalic r:id="rId36"/>
    </p:embeddedFont>
    <p:embeddedFont>
      <p:font typeface="Rubik"/>
      <p:regular r:id="rId37"/>
      <p:bold r:id="rId38"/>
      <p:italic r:id="rId39"/>
      <p:boldItalic r:id="rId40"/>
    </p:embeddedFont>
    <p:embeddedFont>
      <p:font typeface="Rubik SemiBol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8BAEE06-79C5-4282-BEE6-4F9DFCC6775E}">
  <a:tblStyle styleId="{D8BAEE06-79C5-4282-BEE6-4F9DFCC677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ubik-boldItalic.fntdata"/><Relationship Id="rId20" Type="http://schemas.openxmlformats.org/officeDocument/2006/relationships/slide" Target="slides/slide14.xml"/><Relationship Id="rId42" Type="http://schemas.openxmlformats.org/officeDocument/2006/relationships/font" Target="fonts/RubikSemiBold-bold.fntdata"/><Relationship Id="rId41" Type="http://schemas.openxmlformats.org/officeDocument/2006/relationships/font" Target="fonts/RubikSemiBold-regular.fntdata"/><Relationship Id="rId22" Type="http://schemas.openxmlformats.org/officeDocument/2006/relationships/slide" Target="slides/slide16.xml"/><Relationship Id="rId44" Type="http://schemas.openxmlformats.org/officeDocument/2006/relationships/font" Target="fonts/RubikSemiBold-boldItalic.fntdata"/><Relationship Id="rId21" Type="http://schemas.openxmlformats.org/officeDocument/2006/relationships/slide" Target="slides/slide15.xml"/><Relationship Id="rId43" Type="http://schemas.openxmlformats.org/officeDocument/2006/relationships/font" Target="fonts/RubikSemi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ubikMedium-bold.fntdata"/><Relationship Id="rId25" Type="http://schemas.openxmlformats.org/officeDocument/2006/relationships/font" Target="fonts/RubikMedium-regular.fntdata"/><Relationship Id="rId28" Type="http://schemas.openxmlformats.org/officeDocument/2006/relationships/font" Target="fonts/RubikMedium-boldItalic.fntdata"/><Relationship Id="rId27" Type="http://schemas.openxmlformats.org/officeDocument/2006/relationships/font" Target="fonts/RubikMedium-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ubikLigh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ubikLight-italic.fntdata"/><Relationship Id="rId30" Type="http://schemas.openxmlformats.org/officeDocument/2006/relationships/font" Target="fonts/RubikLight-bold.fntdata"/><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font" Target="fonts/RubikLight-boldItalic.fntdata"/><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schemas.openxmlformats.org/officeDocument/2006/relationships/font" Target="fonts/Rubik-regular.fnt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39" Type="http://schemas.openxmlformats.org/officeDocument/2006/relationships/font" Target="fonts/Rubik-italic.fntdata"/><Relationship Id="rId16" Type="http://schemas.openxmlformats.org/officeDocument/2006/relationships/slide" Target="slides/slide10.xml"/><Relationship Id="rId38" Type="http://schemas.openxmlformats.org/officeDocument/2006/relationships/font" Target="fonts/Rubik-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1356d9b0f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1356d9b0f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64d7733b16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64d7733b16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4d7733b16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4d7733b16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64d7733b1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64d7733b1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4d7733b16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4d7733b16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64d7733b1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64d7733b1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64d7733b1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64d7733b1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64d7733b16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64d7733b16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ee79bb08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3ee79bb08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00da5092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200da5092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00da509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00da509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4d7733b1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64d7733b1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3ee6de2b0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3ee6de2b0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64d7733b1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64d7733b1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64d7733b1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64d7733b1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4d7733b16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64d7733b16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4d7733b1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64d7733b1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64d7733b16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64d7733b16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1.png"/><Relationship Id="rId7"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hyperlink" Target="https://github.com/mzfuadi97/Loan_Prediction" TargetMode="External"/><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5.png"/><Relationship Id="rId6" Type="http://schemas.openxmlformats.org/officeDocument/2006/relationships/image" Target="../media/image11.png"/><Relationship Id="rId7"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55" name="Google Shape;55;p13"/>
          <p:cNvPicPr preferRelativeResize="0"/>
          <p:nvPr/>
        </p:nvPicPr>
        <p:blipFill rotWithShape="1">
          <a:blip r:embed="rId4">
            <a:alphaModFix/>
          </a:blip>
          <a:srcRect b="0" l="0" r="0" t="0"/>
          <a:stretch/>
        </p:blipFill>
        <p:spPr>
          <a:xfrm>
            <a:off x="349800" y="186500"/>
            <a:ext cx="1399901" cy="541300"/>
          </a:xfrm>
          <a:prstGeom prst="rect">
            <a:avLst/>
          </a:prstGeom>
          <a:noFill/>
          <a:ln>
            <a:noFill/>
          </a:ln>
        </p:spPr>
      </p:pic>
      <p:sp>
        <p:nvSpPr>
          <p:cNvPr id="56" name="Google Shape;56;p13"/>
          <p:cNvSpPr txBox="1"/>
          <p:nvPr/>
        </p:nvSpPr>
        <p:spPr>
          <a:xfrm>
            <a:off x="517900" y="977750"/>
            <a:ext cx="7490100" cy="1077300"/>
          </a:xfrm>
          <a:prstGeom prst="rect">
            <a:avLst/>
          </a:prstGeom>
          <a:noFill/>
          <a:ln cap="flat" cmpd="sng" w="9525">
            <a:solidFill>
              <a:srgbClr val="FFAB4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2100">
                <a:solidFill>
                  <a:schemeClr val="lt1"/>
                </a:solidFill>
                <a:latin typeface="Rubik"/>
                <a:ea typeface="Rubik"/>
                <a:cs typeface="Rubik"/>
                <a:sym typeface="Rubik"/>
              </a:rPr>
              <a:t>Tingkatkan Akurasi Prediksi Risiko Kredit dan Kurangi Kredit Bermasalah: </a:t>
            </a:r>
            <a:endParaRPr b="1" sz="2100">
              <a:solidFill>
                <a:schemeClr val="lt1"/>
              </a:solidFill>
              <a:latin typeface="Rubik"/>
              <a:ea typeface="Rubik"/>
              <a:cs typeface="Rubik"/>
              <a:sym typeface="Rubik"/>
            </a:endParaRPr>
          </a:p>
          <a:p>
            <a:pPr indent="0" lvl="0" marL="0" rtl="0" algn="l">
              <a:spcBef>
                <a:spcPts val="0"/>
              </a:spcBef>
              <a:spcAft>
                <a:spcPts val="0"/>
              </a:spcAft>
              <a:buNone/>
            </a:pPr>
            <a:r>
              <a:rPr b="1" lang="en" sz="1600">
                <a:solidFill>
                  <a:srgbClr val="FFAB40"/>
                </a:solidFill>
                <a:latin typeface="Rubik"/>
                <a:ea typeface="Rubik"/>
                <a:cs typeface="Rubik"/>
                <a:sym typeface="Rubik"/>
              </a:rPr>
              <a:t>Proyek Pemodelan Prediktif untuk Perusahaan Pemberi Pinjaman</a:t>
            </a:r>
            <a:endParaRPr sz="100">
              <a:solidFill>
                <a:srgbClr val="FFAB40"/>
              </a:solidFill>
              <a:latin typeface="Rubik"/>
              <a:ea typeface="Rubik"/>
              <a:cs typeface="Rubik"/>
              <a:sym typeface="Rubik"/>
            </a:endParaRPr>
          </a:p>
        </p:txBody>
      </p:sp>
      <p:sp>
        <p:nvSpPr>
          <p:cNvPr id="57" name="Google Shape;57;p13"/>
          <p:cNvSpPr txBox="1"/>
          <p:nvPr/>
        </p:nvSpPr>
        <p:spPr>
          <a:xfrm>
            <a:off x="517900" y="2520700"/>
            <a:ext cx="6467700" cy="954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500">
                <a:solidFill>
                  <a:schemeClr val="lt1"/>
                </a:solidFill>
                <a:latin typeface="Rubik SemiBold"/>
                <a:ea typeface="Rubik SemiBold"/>
                <a:cs typeface="Rubik SemiBold"/>
                <a:sym typeface="Rubik SemiBold"/>
              </a:rPr>
              <a:t>ID/X Partner - Data Scientist</a:t>
            </a:r>
            <a:endParaRPr sz="2500">
              <a:solidFill>
                <a:schemeClr val="lt1"/>
              </a:solidFill>
              <a:latin typeface="Rubik SemiBold"/>
              <a:ea typeface="Rubik SemiBold"/>
              <a:cs typeface="Rubik SemiBold"/>
              <a:sym typeface="Rubik SemiBold"/>
            </a:endParaRPr>
          </a:p>
          <a:p>
            <a:pPr indent="0" lvl="0" marL="0" rtl="0" algn="l">
              <a:spcBef>
                <a:spcPts val="0"/>
              </a:spcBef>
              <a:spcAft>
                <a:spcPts val="0"/>
              </a:spcAft>
              <a:buNone/>
            </a:pPr>
            <a:r>
              <a:t/>
            </a:r>
            <a:endParaRPr sz="2500">
              <a:solidFill>
                <a:schemeClr val="lt1"/>
              </a:solidFill>
              <a:latin typeface="Rubik SemiBold"/>
              <a:ea typeface="Rubik SemiBold"/>
              <a:cs typeface="Rubik SemiBold"/>
              <a:sym typeface="Rubik SemiBold"/>
            </a:endParaRPr>
          </a:p>
        </p:txBody>
      </p:sp>
      <p:sp>
        <p:nvSpPr>
          <p:cNvPr id="58" name="Google Shape;58;p13"/>
          <p:cNvSpPr/>
          <p:nvPr/>
        </p:nvSpPr>
        <p:spPr>
          <a:xfrm>
            <a:off x="7530850" y="-621925"/>
            <a:ext cx="2361300" cy="2344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txBox="1"/>
          <p:nvPr/>
        </p:nvSpPr>
        <p:spPr>
          <a:xfrm>
            <a:off x="1769125" y="172450"/>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60" name="Google Shape;60;p13"/>
          <p:cNvSpPr txBox="1"/>
          <p:nvPr/>
        </p:nvSpPr>
        <p:spPr>
          <a:xfrm>
            <a:off x="517900" y="3090100"/>
            <a:ext cx="4392000" cy="800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Rubik Light"/>
                <a:ea typeface="Rubik Light"/>
                <a:cs typeface="Rubik Light"/>
                <a:sym typeface="Rubik Light"/>
              </a:rPr>
              <a:t>Presented by</a:t>
            </a:r>
            <a:endParaRPr sz="2000">
              <a:solidFill>
                <a:schemeClr val="lt1"/>
              </a:solidFill>
              <a:latin typeface="Rubik Light"/>
              <a:ea typeface="Rubik Light"/>
              <a:cs typeface="Rubik Light"/>
              <a:sym typeface="Rubik Light"/>
            </a:endParaRPr>
          </a:p>
          <a:p>
            <a:pPr indent="0" lvl="0" marL="0" rtl="0" algn="l">
              <a:spcBef>
                <a:spcPts val="0"/>
              </a:spcBef>
              <a:spcAft>
                <a:spcPts val="0"/>
              </a:spcAft>
              <a:buNone/>
            </a:pPr>
            <a:r>
              <a:rPr lang="en" sz="2000">
                <a:solidFill>
                  <a:schemeClr val="lt1"/>
                </a:solidFill>
                <a:latin typeface="Rubik Light"/>
                <a:ea typeface="Rubik Light"/>
                <a:cs typeface="Rubik Light"/>
                <a:sym typeface="Rubik Light"/>
              </a:rPr>
              <a:t>Muhammad Zaki Fuadi</a:t>
            </a:r>
            <a:endParaRPr sz="2000">
              <a:solidFill>
                <a:schemeClr val="lt1"/>
              </a:solidFill>
              <a:latin typeface="Rubik Light"/>
              <a:ea typeface="Rubik Light"/>
              <a:cs typeface="Rubik Light"/>
              <a:sym typeface="Rubik Light"/>
            </a:endParaRPr>
          </a:p>
        </p:txBody>
      </p:sp>
      <p:sp>
        <p:nvSpPr>
          <p:cNvPr id="61" name="Google Shape;61;p13"/>
          <p:cNvSpPr/>
          <p:nvPr/>
        </p:nvSpPr>
        <p:spPr>
          <a:xfrm>
            <a:off x="2329775" y="225100"/>
            <a:ext cx="1538100" cy="541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ubik Medium"/>
                <a:ea typeface="Rubik Medium"/>
                <a:cs typeface="Rubik Medium"/>
                <a:sym typeface="Rubik Medium"/>
              </a:rPr>
              <a:t>Logo Company</a:t>
            </a:r>
            <a:endParaRPr>
              <a:solidFill>
                <a:schemeClr val="lt1"/>
              </a:solidFill>
              <a:latin typeface="Rubik Medium"/>
              <a:ea typeface="Rubik Medium"/>
              <a:cs typeface="Rubik Medium"/>
              <a:sym typeface="Rubik Medium"/>
            </a:endParaRPr>
          </a:p>
        </p:txBody>
      </p:sp>
      <p:sp>
        <p:nvSpPr>
          <p:cNvPr id="62" name="Google Shape;62;p13"/>
          <p:cNvSpPr txBox="1"/>
          <p:nvPr/>
        </p:nvSpPr>
        <p:spPr>
          <a:xfrm>
            <a:off x="534575" y="4135175"/>
            <a:ext cx="4392000" cy="4926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t/>
            </a:r>
            <a:endParaRPr b="1" i="1" sz="2000">
              <a:solidFill>
                <a:schemeClr val="lt1"/>
              </a:solidFill>
              <a:latin typeface="Rubik"/>
              <a:ea typeface="Rubik"/>
              <a:cs typeface="Rubik"/>
              <a:sym typeface="Rubik"/>
            </a:endParaRPr>
          </a:p>
        </p:txBody>
      </p:sp>
      <p:pic>
        <p:nvPicPr>
          <p:cNvPr id="63" name="Google Shape;63;p13"/>
          <p:cNvPicPr preferRelativeResize="0"/>
          <p:nvPr/>
        </p:nvPicPr>
        <p:blipFill>
          <a:blip r:embed="rId5">
            <a:alphaModFix/>
          </a:blip>
          <a:stretch>
            <a:fillRect/>
          </a:stretch>
        </p:blipFill>
        <p:spPr>
          <a:xfrm>
            <a:off x="2275845" y="172450"/>
            <a:ext cx="1942975" cy="71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2"/>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65" name="Google Shape;165;p22"/>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RESULT</a:t>
            </a:r>
            <a:r>
              <a:rPr b="1" lang="en" sz="3000">
                <a:latin typeface="Rubik"/>
                <a:ea typeface="Rubik"/>
                <a:cs typeface="Rubik"/>
                <a:sym typeface="Rubik"/>
              </a:rPr>
              <a:t> </a:t>
            </a:r>
            <a:r>
              <a:rPr b="1" lang="en" sz="3000">
                <a:solidFill>
                  <a:srgbClr val="01949E"/>
                </a:solidFill>
                <a:latin typeface="Rubik"/>
                <a:ea typeface="Rubik"/>
                <a:cs typeface="Rubik"/>
                <a:sym typeface="Rubik"/>
              </a:rPr>
              <a:t>SCORECARD</a:t>
            </a:r>
            <a:endParaRPr b="1" sz="3000">
              <a:solidFill>
                <a:srgbClr val="01949E"/>
              </a:solidFill>
              <a:latin typeface="Rubik"/>
              <a:ea typeface="Rubik"/>
              <a:cs typeface="Rubik"/>
              <a:sym typeface="Rubik"/>
            </a:endParaRPr>
          </a:p>
        </p:txBody>
      </p:sp>
      <p:pic>
        <p:nvPicPr>
          <p:cNvPr id="166" name="Google Shape;166;p22"/>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67" name="Google Shape;167;p22"/>
          <p:cNvPicPr preferRelativeResize="0"/>
          <p:nvPr/>
        </p:nvPicPr>
        <p:blipFill>
          <a:blip r:embed="rId5">
            <a:alphaModFix/>
          </a:blip>
          <a:stretch>
            <a:fillRect/>
          </a:stretch>
        </p:blipFill>
        <p:spPr>
          <a:xfrm>
            <a:off x="96925" y="726925"/>
            <a:ext cx="5741801" cy="2226737"/>
          </a:xfrm>
          <a:prstGeom prst="rect">
            <a:avLst/>
          </a:prstGeom>
          <a:noFill/>
          <a:ln cap="flat" cmpd="sng" w="9525">
            <a:solidFill>
              <a:schemeClr val="dk1"/>
            </a:solidFill>
            <a:prstDash val="solid"/>
            <a:round/>
            <a:headEnd len="sm" w="sm" type="none"/>
            <a:tailEnd len="sm" w="sm" type="none"/>
          </a:ln>
        </p:spPr>
      </p:pic>
      <p:pic>
        <p:nvPicPr>
          <p:cNvPr id="168" name="Google Shape;168;p22"/>
          <p:cNvPicPr preferRelativeResize="0"/>
          <p:nvPr/>
        </p:nvPicPr>
        <p:blipFill>
          <a:blip r:embed="rId6">
            <a:alphaModFix/>
          </a:blip>
          <a:stretch>
            <a:fillRect/>
          </a:stretch>
        </p:blipFill>
        <p:spPr>
          <a:xfrm>
            <a:off x="96925" y="3022950"/>
            <a:ext cx="5741798" cy="1975399"/>
          </a:xfrm>
          <a:prstGeom prst="rect">
            <a:avLst/>
          </a:prstGeom>
          <a:noFill/>
          <a:ln cap="flat" cmpd="sng" w="9525">
            <a:solidFill>
              <a:schemeClr val="dk1"/>
            </a:solidFill>
            <a:prstDash val="solid"/>
            <a:round/>
            <a:headEnd len="sm" w="sm" type="none"/>
            <a:tailEnd len="sm" w="sm" type="none"/>
          </a:ln>
        </p:spPr>
      </p:pic>
      <p:cxnSp>
        <p:nvCxnSpPr>
          <p:cNvPr id="169" name="Google Shape;169;p22"/>
          <p:cNvCxnSpPr/>
          <p:nvPr/>
        </p:nvCxnSpPr>
        <p:spPr>
          <a:xfrm>
            <a:off x="5980325" y="726925"/>
            <a:ext cx="0" cy="4248900"/>
          </a:xfrm>
          <a:prstGeom prst="straightConnector1">
            <a:avLst/>
          </a:prstGeom>
          <a:noFill/>
          <a:ln cap="flat" cmpd="sng" w="38100">
            <a:solidFill>
              <a:srgbClr val="019FAB"/>
            </a:solidFill>
            <a:prstDash val="solid"/>
            <a:round/>
            <a:headEnd len="med" w="med" type="none"/>
            <a:tailEnd len="med" w="med" type="none"/>
          </a:ln>
        </p:spPr>
      </p:cxnSp>
      <p:sp>
        <p:nvSpPr>
          <p:cNvPr id="170" name="Google Shape;170;p22"/>
          <p:cNvSpPr txBox="1"/>
          <p:nvPr/>
        </p:nvSpPr>
        <p:spPr>
          <a:xfrm>
            <a:off x="6189025" y="726925"/>
            <a:ext cx="3481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rPr>
              <a:t>FEATURE </a:t>
            </a:r>
            <a:r>
              <a:rPr b="1" lang="en" sz="1700">
                <a:solidFill>
                  <a:srgbClr val="019FAB"/>
                </a:solidFill>
              </a:rPr>
              <a:t>IMPORTANCE</a:t>
            </a:r>
            <a:endParaRPr b="1" sz="1700">
              <a:solidFill>
                <a:srgbClr val="019FAB"/>
              </a:solidFill>
            </a:endParaRPr>
          </a:p>
        </p:txBody>
      </p:sp>
      <p:sp>
        <p:nvSpPr>
          <p:cNvPr id="171" name="Google Shape;171;p22"/>
          <p:cNvSpPr txBox="1"/>
          <p:nvPr/>
        </p:nvSpPr>
        <p:spPr>
          <a:xfrm>
            <a:off x="6121925" y="1274625"/>
            <a:ext cx="30000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t>Seperti yang terlihat dalam grafik di bawah ini, terdapat </a:t>
            </a:r>
            <a:r>
              <a:rPr b="1" lang="en"/>
              <a:t>10 fitur</a:t>
            </a:r>
            <a:r>
              <a:rPr lang="en"/>
              <a:t> dengan </a:t>
            </a:r>
            <a:r>
              <a:rPr b="1" lang="en"/>
              <a:t>nilai skor tertinggi</a:t>
            </a:r>
            <a:r>
              <a:rPr lang="en"/>
              <a:t> untuk meningkatkan skor kredit.</a:t>
            </a:r>
            <a:endParaRPr/>
          </a:p>
          <a:p>
            <a:pPr indent="-317500" lvl="0" marL="457200" rtl="0" algn="l">
              <a:spcBef>
                <a:spcPts val="0"/>
              </a:spcBef>
              <a:spcAft>
                <a:spcPts val="0"/>
              </a:spcAft>
              <a:buSzPts val="1400"/>
              <a:buChar char="●"/>
            </a:pPr>
            <a:r>
              <a:rPr lang="en"/>
              <a:t>Sementara itu, ada </a:t>
            </a:r>
            <a:r>
              <a:rPr b="1" lang="en"/>
              <a:t>10 fitur</a:t>
            </a:r>
            <a:r>
              <a:rPr lang="en"/>
              <a:t> dengan </a:t>
            </a:r>
            <a:r>
              <a:rPr b="1" lang="en"/>
              <a:t>nilai skor terendah</a:t>
            </a:r>
            <a:r>
              <a:rPr lang="en"/>
              <a:t> yang dapat menurunkan skor kredit.</a:t>
            </a:r>
            <a:endParaRPr/>
          </a:p>
          <a:p>
            <a:pPr indent="-317500" lvl="0" marL="457200" rtl="0" algn="l">
              <a:spcBef>
                <a:spcPts val="0"/>
              </a:spcBef>
              <a:spcAft>
                <a:spcPts val="0"/>
              </a:spcAft>
              <a:buSzPts val="1400"/>
              <a:buChar char="●"/>
            </a:pPr>
            <a:r>
              <a:rPr lang="en"/>
              <a:t>Untuk pelanggan baru, </a:t>
            </a:r>
            <a:r>
              <a:rPr b="1" lang="en"/>
              <a:t>skor kredit dasar</a:t>
            </a:r>
            <a:r>
              <a:rPr lang="en"/>
              <a:t> adalah </a:t>
            </a:r>
            <a:r>
              <a:rPr b="1" lang="en"/>
              <a:t>256 </a:t>
            </a:r>
            <a:r>
              <a:rPr lang="en"/>
              <a:t>yang telah ditetapkan berdasarkan model yang telah kita buat.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3"/>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77" name="Google Shape;177;p23"/>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BUSINESS </a:t>
            </a:r>
            <a:r>
              <a:rPr b="1" lang="en" sz="3000">
                <a:solidFill>
                  <a:srgbClr val="01949E"/>
                </a:solidFill>
                <a:latin typeface="Rubik"/>
                <a:ea typeface="Rubik"/>
                <a:cs typeface="Rubik"/>
                <a:sym typeface="Rubik"/>
              </a:rPr>
              <a:t>INSIGHT</a:t>
            </a:r>
            <a:endParaRPr b="1" sz="3000">
              <a:solidFill>
                <a:srgbClr val="01949E"/>
              </a:solidFill>
              <a:latin typeface="Rubik"/>
              <a:ea typeface="Rubik"/>
              <a:cs typeface="Rubik"/>
              <a:sym typeface="Rubik"/>
            </a:endParaRPr>
          </a:p>
        </p:txBody>
      </p:sp>
      <p:pic>
        <p:nvPicPr>
          <p:cNvPr id="178" name="Google Shape;178;p23"/>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79" name="Google Shape;179;p23"/>
          <p:cNvPicPr preferRelativeResize="0"/>
          <p:nvPr/>
        </p:nvPicPr>
        <p:blipFill>
          <a:blip r:embed="rId5">
            <a:alphaModFix/>
          </a:blip>
          <a:stretch>
            <a:fillRect/>
          </a:stretch>
        </p:blipFill>
        <p:spPr>
          <a:xfrm>
            <a:off x="258350" y="1390425"/>
            <a:ext cx="4350400" cy="2710776"/>
          </a:xfrm>
          <a:prstGeom prst="rect">
            <a:avLst/>
          </a:prstGeom>
          <a:noFill/>
          <a:ln cap="flat" cmpd="sng" w="38100">
            <a:solidFill>
              <a:schemeClr val="dk2"/>
            </a:solidFill>
            <a:prstDash val="solid"/>
            <a:round/>
            <a:headEnd len="sm" w="sm" type="none"/>
            <a:tailEnd len="sm" w="sm" type="none"/>
          </a:ln>
        </p:spPr>
      </p:pic>
      <p:pic>
        <p:nvPicPr>
          <p:cNvPr id="180" name="Google Shape;180;p23"/>
          <p:cNvPicPr preferRelativeResize="0"/>
          <p:nvPr/>
        </p:nvPicPr>
        <p:blipFill>
          <a:blip r:embed="rId6">
            <a:alphaModFix/>
          </a:blip>
          <a:stretch>
            <a:fillRect/>
          </a:stretch>
        </p:blipFill>
        <p:spPr>
          <a:xfrm>
            <a:off x="4832350" y="1748500"/>
            <a:ext cx="4077526" cy="699650"/>
          </a:xfrm>
          <a:prstGeom prst="rect">
            <a:avLst/>
          </a:prstGeom>
          <a:noFill/>
          <a:ln>
            <a:noFill/>
          </a:ln>
        </p:spPr>
      </p:pic>
      <p:sp>
        <p:nvSpPr>
          <p:cNvPr id="181" name="Google Shape;181;p23"/>
          <p:cNvSpPr txBox="1"/>
          <p:nvPr/>
        </p:nvSpPr>
        <p:spPr>
          <a:xfrm>
            <a:off x="4877050" y="958025"/>
            <a:ext cx="3481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019FAB"/>
                </a:solidFill>
              </a:rPr>
              <a:t>Good loan</a:t>
            </a:r>
            <a:r>
              <a:rPr b="1" lang="en" sz="1700">
                <a:solidFill>
                  <a:schemeClr val="dk2"/>
                </a:solidFill>
              </a:rPr>
              <a:t> Base on </a:t>
            </a:r>
            <a:r>
              <a:rPr b="1" lang="en" sz="1700">
                <a:solidFill>
                  <a:srgbClr val="FFAB40"/>
                </a:solidFill>
              </a:rPr>
              <a:t>Loan Amount</a:t>
            </a:r>
            <a:endParaRPr b="1" sz="1700">
              <a:solidFill>
                <a:srgbClr val="FFAB40"/>
              </a:solidFill>
            </a:endParaRPr>
          </a:p>
        </p:txBody>
      </p:sp>
      <p:sp>
        <p:nvSpPr>
          <p:cNvPr id="182" name="Google Shape;182;p23"/>
          <p:cNvSpPr txBox="1"/>
          <p:nvPr/>
        </p:nvSpPr>
        <p:spPr>
          <a:xfrm>
            <a:off x="4877050" y="2530625"/>
            <a:ext cx="3481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rPr>
              <a:t>Good loan</a:t>
            </a:r>
            <a:r>
              <a:rPr b="1" lang="en" sz="1700">
                <a:solidFill>
                  <a:schemeClr val="dk2"/>
                </a:solidFill>
              </a:rPr>
              <a:t> Base on </a:t>
            </a:r>
            <a:r>
              <a:rPr b="1" lang="en" sz="1700">
                <a:solidFill>
                  <a:srgbClr val="FFAB40"/>
                </a:solidFill>
              </a:rPr>
              <a:t>Loan Amount</a:t>
            </a:r>
            <a:endParaRPr b="1" sz="1700">
              <a:solidFill>
                <a:srgbClr val="FFAB40"/>
              </a:solidFill>
            </a:endParaRPr>
          </a:p>
        </p:txBody>
      </p:sp>
      <p:pic>
        <p:nvPicPr>
          <p:cNvPr id="183" name="Google Shape;183;p23"/>
          <p:cNvPicPr preferRelativeResize="0"/>
          <p:nvPr/>
        </p:nvPicPr>
        <p:blipFill>
          <a:blip r:embed="rId7">
            <a:alphaModFix/>
          </a:blip>
          <a:stretch>
            <a:fillRect/>
          </a:stretch>
        </p:blipFill>
        <p:spPr>
          <a:xfrm>
            <a:off x="4832350" y="3268449"/>
            <a:ext cx="4002975" cy="5839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4"/>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89" name="Google Shape;189;p24"/>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BUSINESS </a:t>
            </a:r>
            <a:r>
              <a:rPr b="1" lang="en" sz="3000">
                <a:solidFill>
                  <a:srgbClr val="01949E"/>
                </a:solidFill>
                <a:latin typeface="Rubik"/>
                <a:ea typeface="Rubik"/>
                <a:cs typeface="Rubik"/>
                <a:sym typeface="Rubik"/>
              </a:rPr>
              <a:t>INSIGHT</a:t>
            </a:r>
            <a:endParaRPr b="1" sz="3000">
              <a:solidFill>
                <a:srgbClr val="01949E"/>
              </a:solidFill>
              <a:latin typeface="Rubik"/>
              <a:ea typeface="Rubik"/>
              <a:cs typeface="Rubik"/>
              <a:sym typeface="Rubik"/>
            </a:endParaRPr>
          </a:p>
        </p:txBody>
      </p:sp>
      <p:pic>
        <p:nvPicPr>
          <p:cNvPr id="190" name="Google Shape;190;p2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91" name="Google Shape;191;p24"/>
          <p:cNvPicPr preferRelativeResize="0"/>
          <p:nvPr/>
        </p:nvPicPr>
        <p:blipFill rotWithShape="1">
          <a:blip r:embed="rId5">
            <a:alphaModFix/>
          </a:blip>
          <a:srcRect b="0" l="0" r="0" t="0"/>
          <a:stretch/>
        </p:blipFill>
        <p:spPr>
          <a:xfrm>
            <a:off x="932775" y="996301"/>
            <a:ext cx="7278450" cy="40577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5"/>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97" name="Google Shape;197;p25"/>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BUSINESS </a:t>
            </a:r>
            <a:r>
              <a:rPr b="1" lang="en" sz="3000">
                <a:solidFill>
                  <a:srgbClr val="01949E"/>
                </a:solidFill>
                <a:latin typeface="Rubik"/>
                <a:ea typeface="Rubik"/>
                <a:cs typeface="Rubik"/>
                <a:sym typeface="Rubik"/>
              </a:rPr>
              <a:t>INSIGHT</a:t>
            </a:r>
            <a:endParaRPr b="1" sz="3000">
              <a:solidFill>
                <a:srgbClr val="01949E"/>
              </a:solidFill>
              <a:latin typeface="Rubik"/>
              <a:ea typeface="Rubik"/>
              <a:cs typeface="Rubik"/>
              <a:sym typeface="Rubik"/>
            </a:endParaRPr>
          </a:p>
        </p:txBody>
      </p:sp>
      <p:pic>
        <p:nvPicPr>
          <p:cNvPr id="198" name="Google Shape;198;p2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199" name="Google Shape;199;p25"/>
          <p:cNvPicPr preferRelativeResize="0"/>
          <p:nvPr/>
        </p:nvPicPr>
        <p:blipFill rotWithShape="1">
          <a:blip r:embed="rId5">
            <a:alphaModFix/>
          </a:blip>
          <a:srcRect b="0" l="0" r="0" t="0"/>
          <a:stretch/>
        </p:blipFill>
        <p:spPr>
          <a:xfrm>
            <a:off x="1159274" y="931850"/>
            <a:ext cx="6825448" cy="4050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205" name="Google Shape;205;p26"/>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BUSINESS </a:t>
            </a:r>
            <a:r>
              <a:rPr b="1" lang="en" sz="3000">
                <a:solidFill>
                  <a:srgbClr val="01949E"/>
                </a:solidFill>
                <a:latin typeface="Rubik"/>
                <a:ea typeface="Rubik"/>
                <a:cs typeface="Rubik"/>
                <a:sym typeface="Rubik"/>
              </a:rPr>
              <a:t>INSIGHT</a:t>
            </a:r>
            <a:endParaRPr b="1" sz="3000">
              <a:solidFill>
                <a:srgbClr val="01949E"/>
              </a:solidFill>
              <a:latin typeface="Rubik"/>
              <a:ea typeface="Rubik"/>
              <a:cs typeface="Rubik"/>
              <a:sym typeface="Rubik"/>
            </a:endParaRPr>
          </a:p>
        </p:txBody>
      </p:sp>
      <p:pic>
        <p:nvPicPr>
          <p:cNvPr id="206" name="Google Shape;206;p2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207" name="Google Shape;207;p26"/>
          <p:cNvPicPr preferRelativeResize="0"/>
          <p:nvPr/>
        </p:nvPicPr>
        <p:blipFill rotWithShape="1">
          <a:blip r:embed="rId5">
            <a:alphaModFix/>
          </a:blip>
          <a:srcRect b="0" l="1653" r="1653" t="0"/>
          <a:stretch/>
        </p:blipFill>
        <p:spPr>
          <a:xfrm>
            <a:off x="1159274" y="931850"/>
            <a:ext cx="6825448" cy="405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2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213" name="Google Shape;213;p27"/>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BUSINESS </a:t>
            </a:r>
            <a:r>
              <a:rPr b="1" lang="en" sz="3000">
                <a:solidFill>
                  <a:srgbClr val="01949E"/>
                </a:solidFill>
                <a:latin typeface="Rubik"/>
                <a:ea typeface="Rubik"/>
                <a:cs typeface="Rubik"/>
                <a:sym typeface="Rubik"/>
              </a:rPr>
              <a:t>INSIGHT</a:t>
            </a:r>
            <a:endParaRPr b="1" sz="3000">
              <a:solidFill>
                <a:srgbClr val="01949E"/>
              </a:solidFill>
              <a:latin typeface="Rubik"/>
              <a:ea typeface="Rubik"/>
              <a:cs typeface="Rubik"/>
              <a:sym typeface="Rubik"/>
            </a:endParaRPr>
          </a:p>
        </p:txBody>
      </p:sp>
      <p:pic>
        <p:nvPicPr>
          <p:cNvPr id="214" name="Google Shape;214;p2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215" name="Google Shape;215;p27"/>
          <p:cNvPicPr preferRelativeResize="0"/>
          <p:nvPr/>
        </p:nvPicPr>
        <p:blipFill rotWithShape="1">
          <a:blip r:embed="rId5">
            <a:alphaModFix/>
          </a:blip>
          <a:srcRect b="0" l="2453" r="2453" t="0"/>
          <a:stretch/>
        </p:blipFill>
        <p:spPr>
          <a:xfrm>
            <a:off x="1159274" y="931850"/>
            <a:ext cx="6825449" cy="4050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2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221" name="Google Shape;221;p28"/>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SUMMARY</a:t>
            </a:r>
            <a:endParaRPr b="1" sz="3000">
              <a:solidFill>
                <a:srgbClr val="01949E"/>
              </a:solidFill>
              <a:latin typeface="Rubik"/>
              <a:ea typeface="Rubik"/>
              <a:cs typeface="Rubik"/>
              <a:sym typeface="Rubik"/>
            </a:endParaRPr>
          </a:p>
        </p:txBody>
      </p:sp>
      <p:pic>
        <p:nvPicPr>
          <p:cNvPr id="222" name="Google Shape;222;p2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223" name="Google Shape;223;p28"/>
          <p:cNvSpPr txBox="1"/>
          <p:nvPr/>
        </p:nvSpPr>
        <p:spPr>
          <a:xfrm>
            <a:off x="218125" y="838800"/>
            <a:ext cx="1826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1949E"/>
                </a:solidFill>
              </a:rPr>
              <a:t>Loan Amount</a:t>
            </a:r>
            <a:endParaRPr b="1" sz="1500">
              <a:solidFill>
                <a:srgbClr val="01949E"/>
              </a:solidFill>
            </a:endParaRPr>
          </a:p>
        </p:txBody>
      </p:sp>
      <p:sp>
        <p:nvSpPr>
          <p:cNvPr id="224" name="Google Shape;224;p28"/>
          <p:cNvSpPr txBox="1"/>
          <p:nvPr/>
        </p:nvSpPr>
        <p:spPr>
          <a:xfrm>
            <a:off x="255400" y="1121600"/>
            <a:ext cx="8342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Jumlah pinjaman yang diberikan berkaitan dengan tingkat bunga yang harus dibayarkan. Semakin besar jumlah pinjaman, semakin tinggi tingkat bunga yang harus dibayarkan. Pinjaman lebih dari </a:t>
            </a:r>
            <a:r>
              <a:rPr b="1" lang="en" sz="1100">
                <a:solidFill>
                  <a:srgbClr val="FF0000"/>
                </a:solidFill>
              </a:rPr>
              <a:t>28100 </a:t>
            </a:r>
            <a:r>
              <a:rPr lang="en" sz="1100">
                <a:solidFill>
                  <a:schemeClr val="dk2"/>
                </a:solidFill>
              </a:rPr>
              <a:t>tidak disarankan untuk ditawarkan kepada pelanggan.</a:t>
            </a:r>
            <a:endParaRPr sz="1100">
              <a:solidFill>
                <a:schemeClr val="dk2"/>
              </a:solidFill>
            </a:endParaRPr>
          </a:p>
        </p:txBody>
      </p:sp>
      <p:sp>
        <p:nvSpPr>
          <p:cNvPr id="225" name="Google Shape;225;p28"/>
          <p:cNvSpPr txBox="1"/>
          <p:nvPr/>
        </p:nvSpPr>
        <p:spPr>
          <a:xfrm>
            <a:off x="218130" y="1510625"/>
            <a:ext cx="257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1949E"/>
                </a:solidFill>
              </a:rPr>
              <a:t>Last Payment Amount</a:t>
            </a:r>
            <a:endParaRPr b="1" sz="1500">
              <a:solidFill>
                <a:srgbClr val="01949E"/>
              </a:solidFill>
            </a:endParaRPr>
          </a:p>
        </p:txBody>
      </p:sp>
      <p:sp>
        <p:nvSpPr>
          <p:cNvPr id="226" name="Google Shape;226;p28"/>
          <p:cNvSpPr txBox="1"/>
          <p:nvPr/>
        </p:nvSpPr>
        <p:spPr>
          <a:xfrm>
            <a:off x="255400" y="1793425"/>
            <a:ext cx="882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Semakin besar jumlah pembayaran yang diambil oleh pelanggan, semakin rendah risiko pelanggan menjadi pinjaman buruk. Perusahaan pemberi pinjaman dapat menetapkan jumlah minimum pembayaran sebesar </a:t>
            </a:r>
            <a:r>
              <a:rPr b="1" lang="en" sz="1100">
                <a:solidFill>
                  <a:srgbClr val="FF0000"/>
                </a:solidFill>
              </a:rPr>
              <a:t>1500 </a:t>
            </a:r>
            <a:r>
              <a:rPr lang="en" sz="1100">
                <a:solidFill>
                  <a:schemeClr val="dk2"/>
                </a:solidFill>
              </a:rPr>
              <a:t>untuk setiap kali pembayaran jatuh tempo.</a:t>
            </a:r>
            <a:endParaRPr sz="1100">
              <a:solidFill>
                <a:schemeClr val="dk2"/>
              </a:solidFill>
            </a:endParaRPr>
          </a:p>
        </p:txBody>
      </p:sp>
      <p:sp>
        <p:nvSpPr>
          <p:cNvPr id="227" name="Google Shape;227;p28"/>
          <p:cNvSpPr txBox="1"/>
          <p:nvPr/>
        </p:nvSpPr>
        <p:spPr>
          <a:xfrm>
            <a:off x="218130" y="2164225"/>
            <a:ext cx="257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1949E"/>
                </a:solidFill>
              </a:rPr>
              <a:t>Payment Time</a:t>
            </a:r>
            <a:endParaRPr b="1" sz="1500">
              <a:solidFill>
                <a:srgbClr val="01949E"/>
              </a:solidFill>
            </a:endParaRPr>
          </a:p>
        </p:txBody>
      </p:sp>
      <p:sp>
        <p:nvSpPr>
          <p:cNvPr id="228" name="Google Shape;228;p28"/>
          <p:cNvSpPr txBox="1"/>
          <p:nvPr/>
        </p:nvSpPr>
        <p:spPr>
          <a:xfrm>
            <a:off x="255400" y="2447025"/>
            <a:ext cx="882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Semakin lama waktu yang dibutuhkan pelanggan untuk membayar, semakin tinggi risiko menjadi pinjaman buruk. Membatasi waktu pembayaran maksimal hingga </a:t>
            </a:r>
            <a:r>
              <a:rPr b="1" lang="en" sz="1100">
                <a:solidFill>
                  <a:schemeClr val="dk2"/>
                </a:solidFill>
              </a:rPr>
              <a:t>6 tahun</a:t>
            </a:r>
            <a:r>
              <a:rPr lang="en" sz="1100">
                <a:solidFill>
                  <a:schemeClr val="dk2"/>
                </a:solidFill>
              </a:rPr>
              <a:t> dapat mengurangi risiko pinjaman buruk.</a:t>
            </a:r>
            <a:endParaRPr sz="1100">
              <a:solidFill>
                <a:schemeClr val="dk2"/>
              </a:solidFill>
            </a:endParaRPr>
          </a:p>
        </p:txBody>
      </p:sp>
      <p:sp>
        <p:nvSpPr>
          <p:cNvPr id="229" name="Google Shape;229;p28"/>
          <p:cNvSpPr txBox="1"/>
          <p:nvPr/>
        </p:nvSpPr>
        <p:spPr>
          <a:xfrm>
            <a:off x="218130" y="2814425"/>
            <a:ext cx="257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1949E"/>
                </a:solidFill>
              </a:rPr>
              <a:t>Interest Rate</a:t>
            </a:r>
            <a:endParaRPr b="1" sz="1500">
              <a:solidFill>
                <a:srgbClr val="01949E"/>
              </a:solidFill>
            </a:endParaRPr>
          </a:p>
        </p:txBody>
      </p:sp>
      <p:sp>
        <p:nvSpPr>
          <p:cNvPr id="230" name="Google Shape;230;p28"/>
          <p:cNvSpPr txBox="1"/>
          <p:nvPr/>
        </p:nvSpPr>
        <p:spPr>
          <a:xfrm>
            <a:off x="255400" y="3097225"/>
            <a:ext cx="8826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Semakin tinggi tingkat bunga yang diambil pelanggan, semakin tinggi tingkat pinjaman buruk. Idealnya, jika perusahaan pemberi pinjaman ingin mempertahankan tingkat pinjaman buruk rendah, mereka dapat menawarkan tingkat bunga di bawah </a:t>
            </a:r>
            <a:r>
              <a:rPr lang="en" sz="1100">
                <a:solidFill>
                  <a:srgbClr val="FF0000"/>
                </a:solidFill>
              </a:rPr>
              <a:t>14%</a:t>
            </a:r>
            <a:r>
              <a:rPr lang="en" sz="1100">
                <a:solidFill>
                  <a:schemeClr val="dk2"/>
                </a:solidFill>
              </a:rPr>
              <a:t>. Perusahaan pemberi pinjaman harus menghindari menawarkan pinjaman dengan tingkat bunga lebih dari </a:t>
            </a:r>
            <a:r>
              <a:rPr lang="en" sz="1100">
                <a:solidFill>
                  <a:srgbClr val="019FAB"/>
                </a:solidFill>
              </a:rPr>
              <a:t>20%</a:t>
            </a:r>
            <a:r>
              <a:rPr lang="en" sz="1100">
                <a:solidFill>
                  <a:schemeClr val="dk2"/>
                </a:solidFill>
              </a:rPr>
              <a:t>.</a:t>
            </a:r>
            <a:endParaRPr sz="1100">
              <a:solidFill>
                <a:schemeClr val="dk2"/>
              </a:solidFill>
            </a:endParaRPr>
          </a:p>
        </p:txBody>
      </p:sp>
      <p:sp>
        <p:nvSpPr>
          <p:cNvPr id="231" name="Google Shape;231;p28"/>
          <p:cNvSpPr txBox="1"/>
          <p:nvPr/>
        </p:nvSpPr>
        <p:spPr>
          <a:xfrm>
            <a:off x="218130" y="3682450"/>
            <a:ext cx="2571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01949E"/>
                </a:solidFill>
              </a:rPr>
              <a:t>Employment Length </a:t>
            </a:r>
            <a:endParaRPr b="1" sz="1500">
              <a:solidFill>
                <a:srgbClr val="01949E"/>
              </a:solidFill>
            </a:endParaRPr>
          </a:p>
        </p:txBody>
      </p:sp>
      <p:sp>
        <p:nvSpPr>
          <p:cNvPr id="232" name="Google Shape;232;p28"/>
          <p:cNvSpPr txBox="1"/>
          <p:nvPr/>
        </p:nvSpPr>
        <p:spPr>
          <a:xfrm>
            <a:off x="255400" y="3965250"/>
            <a:ext cx="882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2"/>
                </a:solidFill>
              </a:rPr>
              <a:t>Telah terbukti bahwa semakin lama pengalaman kerja pelanggan, semakin mampu pelanggan untuk melunasi pinjaman sehingga meningkatkan pinjaman yang baik.</a:t>
            </a:r>
            <a:endParaRPr sz="11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29"/>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238" name="Google Shape;238;p29"/>
          <p:cNvSpPr txBox="1"/>
          <p:nvPr/>
        </p:nvSpPr>
        <p:spPr>
          <a:xfrm>
            <a:off x="340500" y="1899838"/>
            <a:ext cx="8463000" cy="5850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600" u="sng">
                <a:solidFill>
                  <a:schemeClr val="hlink"/>
                </a:solidFill>
                <a:latin typeface="Rubik"/>
                <a:ea typeface="Rubik"/>
                <a:cs typeface="Rubik"/>
                <a:sym typeface="Rubik"/>
                <a:hlinkClick r:id="rId4"/>
              </a:rPr>
              <a:t>https://github.com/mzfuadi97/Loan_Prediction</a:t>
            </a:r>
            <a:endParaRPr b="1" sz="2600">
              <a:latin typeface="Rubik"/>
              <a:ea typeface="Rubik"/>
              <a:cs typeface="Rubik"/>
              <a:sym typeface="Rubik"/>
            </a:endParaRPr>
          </a:p>
        </p:txBody>
      </p:sp>
      <p:pic>
        <p:nvPicPr>
          <p:cNvPr id="239" name="Google Shape;239;p29"/>
          <p:cNvPicPr preferRelativeResize="0"/>
          <p:nvPr/>
        </p:nvPicPr>
        <p:blipFill rotWithShape="1">
          <a:blip r:embed="rId5">
            <a:alphaModFix/>
          </a:blip>
          <a:srcRect b="5649" l="0" r="0" t="5658"/>
          <a:stretch/>
        </p:blipFill>
        <p:spPr>
          <a:xfrm>
            <a:off x="7317600" y="185625"/>
            <a:ext cx="1399902" cy="541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19FAB"/>
        </a:solidFill>
      </p:bgPr>
    </p:bg>
    <p:spTree>
      <p:nvGrpSpPr>
        <p:cNvPr id="243" name="Shape 243"/>
        <p:cNvGrpSpPr/>
        <p:nvPr/>
      </p:nvGrpSpPr>
      <p:grpSpPr>
        <a:xfrm>
          <a:off x="0" y="0"/>
          <a:ext cx="0" cy="0"/>
          <a:chOff x="0" y="0"/>
          <a:chExt cx="0" cy="0"/>
        </a:xfrm>
      </p:grpSpPr>
      <p:pic>
        <p:nvPicPr>
          <p:cNvPr id="244" name="Google Shape;244;p30"/>
          <p:cNvPicPr preferRelativeResize="0"/>
          <p:nvPr/>
        </p:nvPicPr>
        <p:blipFill>
          <a:blip r:embed="rId3">
            <a:alphaModFix amt="10000"/>
          </a:blip>
          <a:stretch>
            <a:fillRect/>
          </a:stretch>
        </p:blipFill>
        <p:spPr>
          <a:xfrm>
            <a:off x="0" y="0"/>
            <a:ext cx="9144001" cy="5143501"/>
          </a:xfrm>
          <a:prstGeom prst="rect">
            <a:avLst/>
          </a:prstGeom>
          <a:noFill/>
          <a:ln>
            <a:noFill/>
          </a:ln>
        </p:spPr>
      </p:pic>
      <p:pic>
        <p:nvPicPr>
          <p:cNvPr id="245" name="Google Shape;245;p30"/>
          <p:cNvPicPr preferRelativeResize="0"/>
          <p:nvPr/>
        </p:nvPicPr>
        <p:blipFill rotWithShape="1">
          <a:blip r:embed="rId4">
            <a:alphaModFix/>
          </a:blip>
          <a:srcRect b="0" l="0" r="0" t="0"/>
          <a:stretch/>
        </p:blipFill>
        <p:spPr>
          <a:xfrm>
            <a:off x="2895425" y="4262625"/>
            <a:ext cx="1399901" cy="541300"/>
          </a:xfrm>
          <a:prstGeom prst="rect">
            <a:avLst/>
          </a:prstGeom>
          <a:noFill/>
          <a:ln>
            <a:noFill/>
          </a:ln>
        </p:spPr>
      </p:pic>
      <p:sp>
        <p:nvSpPr>
          <p:cNvPr id="246" name="Google Shape;246;p30"/>
          <p:cNvSpPr txBox="1"/>
          <p:nvPr/>
        </p:nvSpPr>
        <p:spPr>
          <a:xfrm>
            <a:off x="2376000" y="1939850"/>
            <a:ext cx="4392000" cy="877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500">
                <a:solidFill>
                  <a:schemeClr val="lt1"/>
                </a:solidFill>
                <a:latin typeface="Rubik"/>
                <a:ea typeface="Rubik"/>
                <a:cs typeface="Rubik"/>
                <a:sym typeface="Rubik"/>
              </a:rPr>
              <a:t>Thank You</a:t>
            </a:r>
            <a:endParaRPr sz="2000">
              <a:solidFill>
                <a:schemeClr val="lt1"/>
              </a:solidFill>
              <a:latin typeface="Rubik"/>
              <a:ea typeface="Rubik"/>
              <a:cs typeface="Rubik"/>
              <a:sym typeface="Rubik"/>
            </a:endParaRPr>
          </a:p>
        </p:txBody>
      </p:sp>
      <p:sp>
        <p:nvSpPr>
          <p:cNvPr id="247" name="Google Shape;247;p30"/>
          <p:cNvSpPr txBox="1"/>
          <p:nvPr/>
        </p:nvSpPr>
        <p:spPr>
          <a:xfrm>
            <a:off x="4314750" y="4248575"/>
            <a:ext cx="457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lt1"/>
                </a:solidFill>
                <a:latin typeface="Rubik SemiBold"/>
                <a:ea typeface="Rubik SemiBold"/>
                <a:cs typeface="Rubik SemiBold"/>
                <a:sym typeface="Rubik SemiBold"/>
              </a:rPr>
              <a:t>X</a:t>
            </a:r>
            <a:endParaRPr sz="3000">
              <a:solidFill>
                <a:schemeClr val="lt1"/>
              </a:solidFill>
              <a:latin typeface="Rubik SemiBold"/>
              <a:ea typeface="Rubik SemiBold"/>
              <a:cs typeface="Rubik SemiBold"/>
              <a:sym typeface="Rubik SemiBold"/>
            </a:endParaRPr>
          </a:p>
        </p:txBody>
      </p:sp>
      <p:sp>
        <p:nvSpPr>
          <p:cNvPr id="248" name="Google Shape;248;p30"/>
          <p:cNvSpPr/>
          <p:nvPr/>
        </p:nvSpPr>
        <p:spPr>
          <a:xfrm>
            <a:off x="4871775" y="4301225"/>
            <a:ext cx="1538100" cy="541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Rubik Medium"/>
                <a:ea typeface="Rubik Medium"/>
                <a:cs typeface="Rubik Medium"/>
                <a:sym typeface="Rubik Medium"/>
              </a:rPr>
              <a:t>Logo Company</a:t>
            </a:r>
            <a:endParaRPr>
              <a:solidFill>
                <a:schemeClr val="lt1"/>
              </a:solidFill>
              <a:latin typeface="Rubik Medium"/>
              <a:ea typeface="Rubik Medium"/>
              <a:cs typeface="Rubik Medium"/>
              <a:sym typeface="Rubik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69" name="Google Shape;69;p14"/>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Project Background</a:t>
            </a:r>
            <a:endParaRPr b="1" sz="3000">
              <a:latin typeface="Rubik"/>
              <a:ea typeface="Rubik"/>
              <a:cs typeface="Rubik"/>
              <a:sym typeface="Rubik"/>
            </a:endParaRPr>
          </a:p>
        </p:txBody>
      </p:sp>
      <p:pic>
        <p:nvPicPr>
          <p:cNvPr id="70" name="Google Shape;70;p14"/>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71" name="Google Shape;71;p14"/>
          <p:cNvSpPr txBox="1"/>
          <p:nvPr/>
        </p:nvSpPr>
        <p:spPr>
          <a:xfrm>
            <a:off x="130475" y="965575"/>
            <a:ext cx="8772000" cy="1498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2"/>
                </a:solidFill>
              </a:rPr>
              <a:t>Perusahaan pemberi pinjaman berupaya memprediksi risiko kredit pelanggan dengan mempertimbangkan riwayat kredit, kondisi keuangan, dan data pribadi. Komunikasi dengan tim manajemen, risiko, dan keuangan penting untuk memahami perspektif dan meningkatkan keputusan kredit. Keberhasilan proyek diukur dari akurasi prediksi risiko dan pengurangan risiko kredit tidak terbayar.</a:t>
            </a:r>
            <a:endParaRPr sz="1500">
              <a:solidFill>
                <a:schemeClr val="dk2"/>
              </a:solidFill>
            </a:endParaRPr>
          </a:p>
        </p:txBody>
      </p:sp>
      <p:sp>
        <p:nvSpPr>
          <p:cNvPr id="72" name="Google Shape;72;p14"/>
          <p:cNvSpPr txBox="1"/>
          <p:nvPr/>
        </p:nvSpPr>
        <p:spPr>
          <a:xfrm>
            <a:off x="203225" y="2180575"/>
            <a:ext cx="53670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rPr>
              <a:t>Objektif :</a:t>
            </a:r>
            <a:endParaRPr b="1" sz="17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1. Meningkatkan Akurasi Prediksi Risiko Kredit.</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2. Mengurangi Risiko Kredit yang Tidak Terbayar.</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3. Pengambilan Keputusan Kredit yang Lebih Baik.</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4. Minimalkan Kerugian Perusahaan.</a:t>
            </a:r>
            <a:endParaRPr sz="1300">
              <a:solidFill>
                <a:schemeClr val="dk2"/>
              </a:solidFill>
            </a:endParaRPr>
          </a:p>
          <a:p>
            <a:pPr indent="0" lvl="0" marL="0" rtl="0" algn="l">
              <a:spcBef>
                <a:spcPts val="0"/>
              </a:spcBef>
              <a:spcAft>
                <a:spcPts val="0"/>
              </a:spcAft>
              <a:buClr>
                <a:schemeClr val="dk1"/>
              </a:buClr>
              <a:buSzPts val="1100"/>
              <a:buFont typeface="Arial"/>
              <a:buNone/>
            </a:pPr>
            <a:r>
              <a:t/>
            </a:r>
            <a:endParaRPr>
              <a:solidFill>
                <a:schemeClr val="dk2"/>
              </a:solidFill>
            </a:endParaRPr>
          </a:p>
          <a:p>
            <a:pPr indent="0" lvl="0" marL="0" rtl="0" algn="l">
              <a:spcBef>
                <a:spcPts val="0"/>
              </a:spcBef>
              <a:spcAft>
                <a:spcPts val="0"/>
              </a:spcAft>
              <a:buNone/>
            </a:pPr>
            <a:r>
              <a:t/>
            </a:r>
            <a:endParaRPr>
              <a:solidFill>
                <a:schemeClr val="dk2"/>
              </a:solidFill>
            </a:endParaRPr>
          </a:p>
        </p:txBody>
      </p:sp>
      <p:sp>
        <p:nvSpPr>
          <p:cNvPr id="73" name="Google Shape;73;p14"/>
          <p:cNvSpPr txBox="1"/>
          <p:nvPr/>
        </p:nvSpPr>
        <p:spPr>
          <a:xfrm>
            <a:off x="203225" y="3391925"/>
            <a:ext cx="8386200" cy="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2"/>
                </a:solidFill>
              </a:rPr>
              <a:t>Action :</a:t>
            </a:r>
            <a:endParaRPr b="1" sz="17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1. Melakukan pembersihan data dan visualisasi untuk mendapatkan wawasan bisnis.</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2. Membangun model dengan algoritma machine learning.</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3. Memprediksi kemampuan pembayaran klien pada data aplikasi uji dengan menggunakan model machine learning terbaik.</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4. Memberikan rekomendasi kepada perusahaan untuk meningkatkan keberhasilan klien dalam mengajukan kredit.</a:t>
            </a:r>
            <a:endParaRPr sz="1300">
              <a:solidFill>
                <a:schemeClr val="dk2"/>
              </a:solidFill>
            </a:endParaRPr>
          </a:p>
          <a:p>
            <a:pPr indent="0" lvl="0" marL="0" rtl="0" algn="l">
              <a:spcBef>
                <a:spcPts val="0"/>
              </a:spcBef>
              <a:spcAft>
                <a:spcPts val="0"/>
              </a:spcAft>
              <a:buNone/>
            </a:pPr>
            <a:r>
              <a:t/>
            </a:r>
            <a:endParaRPr sz="13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79" name="Google Shape;79;p15"/>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Data Overview</a:t>
            </a:r>
            <a:endParaRPr b="1" sz="3000">
              <a:latin typeface="Rubik"/>
              <a:ea typeface="Rubik"/>
              <a:cs typeface="Rubik"/>
              <a:sym typeface="Rubik"/>
            </a:endParaRPr>
          </a:p>
        </p:txBody>
      </p:sp>
      <p:pic>
        <p:nvPicPr>
          <p:cNvPr id="80" name="Google Shape;80;p15"/>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pic>
        <p:nvPicPr>
          <p:cNvPr id="81" name="Google Shape;81;p15"/>
          <p:cNvPicPr preferRelativeResize="0"/>
          <p:nvPr/>
        </p:nvPicPr>
        <p:blipFill>
          <a:blip r:embed="rId5">
            <a:alphaModFix/>
          </a:blip>
          <a:stretch>
            <a:fillRect/>
          </a:stretch>
        </p:blipFill>
        <p:spPr>
          <a:xfrm>
            <a:off x="115400" y="692700"/>
            <a:ext cx="2607375" cy="4246149"/>
          </a:xfrm>
          <a:prstGeom prst="rect">
            <a:avLst/>
          </a:prstGeom>
          <a:noFill/>
          <a:ln>
            <a:noFill/>
          </a:ln>
        </p:spPr>
      </p:pic>
      <p:pic>
        <p:nvPicPr>
          <p:cNvPr id="82" name="Google Shape;82;p15"/>
          <p:cNvPicPr preferRelativeResize="0"/>
          <p:nvPr/>
        </p:nvPicPr>
        <p:blipFill>
          <a:blip r:embed="rId6">
            <a:alphaModFix/>
          </a:blip>
          <a:stretch>
            <a:fillRect/>
          </a:stretch>
        </p:blipFill>
        <p:spPr>
          <a:xfrm>
            <a:off x="2811625" y="1113938"/>
            <a:ext cx="2498451" cy="3582575"/>
          </a:xfrm>
          <a:prstGeom prst="rect">
            <a:avLst/>
          </a:prstGeom>
          <a:noFill/>
          <a:ln>
            <a:noFill/>
          </a:ln>
        </p:spPr>
      </p:pic>
      <p:cxnSp>
        <p:nvCxnSpPr>
          <p:cNvPr id="83" name="Google Shape;83;p15"/>
          <p:cNvCxnSpPr/>
          <p:nvPr/>
        </p:nvCxnSpPr>
        <p:spPr>
          <a:xfrm>
            <a:off x="5473450" y="823900"/>
            <a:ext cx="0" cy="4331100"/>
          </a:xfrm>
          <a:prstGeom prst="straightConnector1">
            <a:avLst/>
          </a:prstGeom>
          <a:noFill/>
          <a:ln cap="flat" cmpd="sng" w="28575">
            <a:solidFill>
              <a:srgbClr val="01949E"/>
            </a:solidFill>
            <a:prstDash val="solid"/>
            <a:round/>
            <a:headEnd len="med" w="med" type="none"/>
            <a:tailEnd len="med" w="med" type="none"/>
          </a:ln>
        </p:spPr>
      </p:cxnSp>
      <p:sp>
        <p:nvSpPr>
          <p:cNvPr id="84" name="Google Shape;84;p15"/>
          <p:cNvSpPr txBox="1"/>
          <p:nvPr/>
        </p:nvSpPr>
        <p:spPr>
          <a:xfrm>
            <a:off x="5600175" y="1471750"/>
            <a:ext cx="3488700" cy="2080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Dataset memiliki 75 kolom dan 466 ribu baris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Ada 17 fitur yang data nya mengandung nilai kosong</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Beberapa fitur memiliki data kosong</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Status pinjaman akan dijadikan target untuk model, memiliki 9 nilai unik. Untuk prediksi, akan dibentuk menjadi 2 kategori 'Pinjaman Baik' dengan nilai '1' dan 'Pinjaman Buruk' dengan nilai '0'</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6"/>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90" name="Google Shape;90;p16"/>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Data Preparation</a:t>
            </a:r>
            <a:endParaRPr b="1" sz="3000">
              <a:latin typeface="Rubik"/>
              <a:ea typeface="Rubik"/>
              <a:cs typeface="Rubik"/>
              <a:sym typeface="Rubik"/>
            </a:endParaRPr>
          </a:p>
        </p:txBody>
      </p:sp>
      <p:pic>
        <p:nvPicPr>
          <p:cNvPr id="91" name="Google Shape;91;p16"/>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92" name="Google Shape;92;p16"/>
          <p:cNvSpPr txBox="1"/>
          <p:nvPr/>
        </p:nvSpPr>
        <p:spPr>
          <a:xfrm>
            <a:off x="69050" y="913350"/>
            <a:ext cx="474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rPr>
              <a:t>Handling Missing Value</a:t>
            </a:r>
            <a:endParaRPr b="1" sz="1200">
              <a:solidFill>
                <a:schemeClr val="dk2"/>
              </a:solidFill>
            </a:endParaRPr>
          </a:p>
        </p:txBody>
      </p:sp>
      <p:pic>
        <p:nvPicPr>
          <p:cNvPr id="93" name="Google Shape;93;p16"/>
          <p:cNvPicPr preferRelativeResize="0"/>
          <p:nvPr/>
        </p:nvPicPr>
        <p:blipFill>
          <a:blip r:embed="rId5">
            <a:alphaModFix/>
          </a:blip>
          <a:stretch>
            <a:fillRect/>
          </a:stretch>
        </p:blipFill>
        <p:spPr>
          <a:xfrm>
            <a:off x="2998338" y="1025200"/>
            <a:ext cx="3147325" cy="3725351"/>
          </a:xfrm>
          <a:prstGeom prst="rect">
            <a:avLst/>
          </a:prstGeom>
          <a:noFill/>
          <a:ln>
            <a:noFill/>
          </a:ln>
        </p:spPr>
      </p:pic>
      <p:pic>
        <p:nvPicPr>
          <p:cNvPr id="94" name="Google Shape;94;p16"/>
          <p:cNvPicPr preferRelativeResize="0"/>
          <p:nvPr/>
        </p:nvPicPr>
        <p:blipFill>
          <a:blip r:embed="rId6">
            <a:alphaModFix/>
          </a:blip>
          <a:stretch>
            <a:fillRect/>
          </a:stretch>
        </p:blipFill>
        <p:spPr>
          <a:xfrm>
            <a:off x="6196525" y="1511450"/>
            <a:ext cx="2836250" cy="2224925"/>
          </a:xfrm>
          <a:prstGeom prst="rect">
            <a:avLst/>
          </a:prstGeom>
          <a:noFill/>
          <a:ln>
            <a:noFill/>
          </a:ln>
        </p:spPr>
      </p:pic>
      <p:sp>
        <p:nvSpPr>
          <p:cNvPr id="95" name="Google Shape;95;p16"/>
          <p:cNvSpPr txBox="1"/>
          <p:nvPr/>
        </p:nvSpPr>
        <p:spPr>
          <a:xfrm>
            <a:off x="69050" y="1025200"/>
            <a:ext cx="3000000" cy="335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Berdasarkan data ini, terdapat 17 fitur yang memiliki nilai kosong 100% sehingga akan dihapus.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Fitur yang memiliki nilai kosong lebih dari 50% akan dihapus untuk menghindari bias dalam hasil pemodelan.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Fitur 'tot_coll_amt', 'tot_cur_bal', 'total_rev_hi_lim' akan diganti nilai kosongnya dengan "0" karena diasumsikan bahwa pelanggan tidak melakukan pinjaman lagi.</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Fitur numerik akan mengganti nilai kosong dengan "Median".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Fitur kategorikal akan mengganti nilai kosong dengan "Mode".</a:t>
            </a:r>
            <a:endParaRPr sz="12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17"/>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01" name="Google Shape;101;p17"/>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Data </a:t>
            </a:r>
            <a:r>
              <a:rPr b="1" lang="en" sz="3000">
                <a:latin typeface="Rubik"/>
                <a:ea typeface="Rubik"/>
                <a:cs typeface="Rubik"/>
                <a:sym typeface="Rubik"/>
              </a:rPr>
              <a:t>Preparation</a:t>
            </a:r>
            <a:endParaRPr b="1" sz="3000">
              <a:latin typeface="Rubik"/>
              <a:ea typeface="Rubik"/>
              <a:cs typeface="Rubik"/>
              <a:sym typeface="Rubik"/>
            </a:endParaRPr>
          </a:p>
        </p:txBody>
      </p:sp>
      <p:pic>
        <p:nvPicPr>
          <p:cNvPr id="102" name="Google Shape;102;p17"/>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03" name="Google Shape;103;p17"/>
          <p:cNvSpPr txBox="1"/>
          <p:nvPr/>
        </p:nvSpPr>
        <p:spPr>
          <a:xfrm>
            <a:off x="69050" y="913350"/>
            <a:ext cx="4748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rPr>
              <a:t>Data Cleansing</a:t>
            </a:r>
            <a:endParaRPr b="1" sz="1600">
              <a:solidFill>
                <a:schemeClr val="dk2"/>
              </a:solidFill>
            </a:endParaRPr>
          </a:p>
        </p:txBody>
      </p:sp>
      <p:sp>
        <p:nvSpPr>
          <p:cNvPr id="104" name="Google Shape;104;p17"/>
          <p:cNvSpPr txBox="1"/>
          <p:nvPr/>
        </p:nvSpPr>
        <p:spPr>
          <a:xfrm>
            <a:off x="106275" y="1305025"/>
            <a:ext cx="429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Handling Fitur tidak penting</a:t>
            </a:r>
            <a:endParaRPr b="1" sz="1300">
              <a:solidFill>
                <a:schemeClr val="dk2"/>
              </a:solidFill>
            </a:endParaRPr>
          </a:p>
        </p:txBody>
      </p:sp>
      <p:sp>
        <p:nvSpPr>
          <p:cNvPr id="105" name="Google Shape;105;p17"/>
          <p:cNvSpPr txBox="1"/>
          <p:nvPr/>
        </p:nvSpPr>
        <p:spPr>
          <a:xfrm>
            <a:off x="188250" y="1585550"/>
            <a:ext cx="7923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Fitur/kolom yang berisi id, kode pos, atau yang tidak mempresentasikan target, akan dihilangkan</a:t>
            </a:r>
            <a:endParaRPr sz="1300">
              <a:solidFill>
                <a:schemeClr val="dk2"/>
              </a:solidFill>
            </a:endParaRPr>
          </a:p>
        </p:txBody>
      </p:sp>
      <p:sp>
        <p:nvSpPr>
          <p:cNvPr id="106" name="Google Shape;106;p17"/>
          <p:cNvSpPr txBox="1"/>
          <p:nvPr/>
        </p:nvSpPr>
        <p:spPr>
          <a:xfrm>
            <a:off x="69050" y="1934500"/>
            <a:ext cx="4293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Handling Fitur yang memiliki satu nilai unik</a:t>
            </a:r>
            <a:endParaRPr b="1" sz="1300">
              <a:solidFill>
                <a:schemeClr val="dk2"/>
              </a:solidFill>
            </a:endParaRPr>
          </a:p>
        </p:txBody>
      </p:sp>
      <p:sp>
        <p:nvSpPr>
          <p:cNvPr id="107" name="Google Shape;107;p17"/>
          <p:cNvSpPr txBox="1"/>
          <p:nvPr/>
        </p:nvSpPr>
        <p:spPr>
          <a:xfrm>
            <a:off x="188250" y="2251225"/>
            <a:ext cx="685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Fitur ('pymnt_plan') yang semuanya mempunyai nilai satu nilai maka akan dihilangkan</a:t>
            </a:r>
            <a:endParaRPr sz="1300">
              <a:solidFill>
                <a:schemeClr val="dk2"/>
              </a:solidFill>
            </a:endParaRPr>
          </a:p>
        </p:txBody>
      </p:sp>
      <p:sp>
        <p:nvSpPr>
          <p:cNvPr id="108" name="Google Shape;108;p17"/>
          <p:cNvSpPr txBox="1"/>
          <p:nvPr/>
        </p:nvSpPr>
        <p:spPr>
          <a:xfrm>
            <a:off x="69050" y="2563975"/>
            <a:ext cx="846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Fitur Yang Memiliki Korelasi Tinggi Antara Fitur Independen Dan Fitur Target</a:t>
            </a:r>
            <a:endParaRPr b="1" sz="1300">
              <a:solidFill>
                <a:schemeClr val="dk2"/>
              </a:solidFill>
            </a:endParaRPr>
          </a:p>
        </p:txBody>
      </p:sp>
      <p:sp>
        <p:nvSpPr>
          <p:cNvPr id="109" name="Google Shape;109;p17"/>
          <p:cNvSpPr txBox="1"/>
          <p:nvPr/>
        </p:nvSpPr>
        <p:spPr>
          <a:xfrm>
            <a:off x="188250" y="2880700"/>
            <a:ext cx="6850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Terdapat 7 fitur yang memiliki korelasi tinggi (&gt;0,8), fitur tersebut akan turun.</a:t>
            </a:r>
            <a:endParaRPr sz="1300">
              <a:solidFill>
                <a:schemeClr val="dk2"/>
              </a:solidFill>
            </a:endParaRPr>
          </a:p>
        </p:txBody>
      </p:sp>
      <p:pic>
        <p:nvPicPr>
          <p:cNvPr id="110" name="Google Shape;110;p17"/>
          <p:cNvPicPr preferRelativeResize="0"/>
          <p:nvPr/>
        </p:nvPicPr>
        <p:blipFill>
          <a:blip r:embed="rId5">
            <a:alphaModFix/>
          </a:blip>
          <a:stretch>
            <a:fillRect/>
          </a:stretch>
        </p:blipFill>
        <p:spPr>
          <a:xfrm>
            <a:off x="6723450" y="2724725"/>
            <a:ext cx="2193454" cy="234702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18"/>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16" name="Google Shape;116;p18"/>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Feature Engineering</a:t>
            </a:r>
            <a:endParaRPr b="1" sz="3000">
              <a:latin typeface="Rubik"/>
              <a:ea typeface="Rubik"/>
              <a:cs typeface="Rubik"/>
              <a:sym typeface="Rubik"/>
            </a:endParaRPr>
          </a:p>
        </p:txBody>
      </p:sp>
      <p:pic>
        <p:nvPicPr>
          <p:cNvPr id="117" name="Google Shape;117;p18"/>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18" name="Google Shape;118;p18"/>
          <p:cNvSpPr txBox="1"/>
          <p:nvPr/>
        </p:nvSpPr>
        <p:spPr>
          <a:xfrm>
            <a:off x="106275" y="1305025"/>
            <a:ext cx="731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GANTI BEBERAPA FITUR JENIS DATA KE DATETIME DAN TAMBAHKAN FITUR BARU</a:t>
            </a:r>
            <a:endParaRPr b="1" sz="1300">
              <a:solidFill>
                <a:schemeClr val="dk2"/>
              </a:solidFill>
            </a:endParaRPr>
          </a:p>
        </p:txBody>
      </p:sp>
      <p:sp>
        <p:nvSpPr>
          <p:cNvPr id="119" name="Google Shape;119;p18"/>
          <p:cNvSpPr txBox="1"/>
          <p:nvPr/>
        </p:nvSpPr>
        <p:spPr>
          <a:xfrm>
            <a:off x="188250" y="1585550"/>
            <a:ext cx="79239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2"/>
                </a:solidFill>
              </a:rPr>
              <a:t>Fitur 4 akan mengubah tipe data menjadi datetime, setelah itu ekstrak untuk membuat fitur baru:</a:t>
            </a:r>
            <a:endParaRPr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1. pymnt_time : jumlah bulan antara </a:t>
            </a:r>
            <a:r>
              <a:rPr b="1" lang="en" sz="1300">
                <a:solidFill>
                  <a:schemeClr val="dk2"/>
                </a:solidFill>
              </a:rPr>
              <a:t>'next_pymnt_d </a:t>
            </a:r>
            <a:r>
              <a:rPr lang="en" sz="1300">
                <a:solidFill>
                  <a:schemeClr val="dk2"/>
                </a:solidFill>
              </a:rPr>
              <a:t>dan </a:t>
            </a:r>
            <a:r>
              <a:rPr b="1" lang="en" sz="1300">
                <a:solidFill>
                  <a:schemeClr val="dk2"/>
                </a:solidFill>
              </a:rPr>
              <a:t>'last_pymnt_d’</a:t>
            </a:r>
            <a:endParaRPr b="1" sz="1300">
              <a:solidFill>
                <a:schemeClr val="dk2"/>
              </a:solidFill>
            </a:endParaRPr>
          </a:p>
          <a:p>
            <a:pPr indent="0" lvl="0" marL="0" rtl="0" algn="l">
              <a:spcBef>
                <a:spcPts val="0"/>
              </a:spcBef>
              <a:spcAft>
                <a:spcPts val="0"/>
              </a:spcAft>
              <a:buClr>
                <a:schemeClr val="dk1"/>
              </a:buClr>
              <a:buSzPts val="1100"/>
              <a:buFont typeface="Arial"/>
              <a:buNone/>
            </a:pPr>
            <a:r>
              <a:rPr lang="en" sz="1300">
                <a:solidFill>
                  <a:schemeClr val="dk2"/>
                </a:solidFill>
              </a:rPr>
              <a:t>2. credit_pull_year : jumlah tahun antara </a:t>
            </a:r>
            <a:r>
              <a:rPr b="1" lang="en" sz="1300">
                <a:solidFill>
                  <a:schemeClr val="dk2"/>
                </a:solidFill>
              </a:rPr>
              <a:t>'last_credit_pull_d </a:t>
            </a:r>
            <a:r>
              <a:rPr lang="en" sz="1300">
                <a:solidFill>
                  <a:schemeClr val="dk2"/>
                </a:solidFill>
              </a:rPr>
              <a:t>dan </a:t>
            </a:r>
            <a:r>
              <a:rPr b="1" lang="en" sz="1300">
                <a:solidFill>
                  <a:schemeClr val="dk2"/>
                </a:solidFill>
              </a:rPr>
              <a:t>'earliest_cr_line'</a:t>
            </a:r>
            <a:endParaRPr b="1" sz="1300">
              <a:solidFill>
                <a:schemeClr val="dk2"/>
              </a:solidFill>
            </a:endParaRPr>
          </a:p>
          <a:p>
            <a:pPr indent="0" lvl="0" marL="0" rtl="0" algn="l">
              <a:spcBef>
                <a:spcPts val="0"/>
              </a:spcBef>
              <a:spcAft>
                <a:spcPts val="0"/>
              </a:spcAft>
              <a:buNone/>
            </a:pPr>
            <a:r>
              <a:t/>
            </a:r>
            <a:endParaRPr sz="1300">
              <a:solidFill>
                <a:schemeClr val="dk2"/>
              </a:solidFill>
            </a:endParaRPr>
          </a:p>
        </p:txBody>
      </p:sp>
      <p:sp>
        <p:nvSpPr>
          <p:cNvPr id="120" name="Google Shape;120;p18"/>
          <p:cNvSpPr txBox="1"/>
          <p:nvPr/>
        </p:nvSpPr>
        <p:spPr>
          <a:xfrm>
            <a:off x="69050" y="2268025"/>
            <a:ext cx="751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PEMILIHAN FITUR MENGGUNAKAN BERAT BUKTI DAN NILAI INFORMASI</a:t>
            </a:r>
            <a:endParaRPr b="1" sz="1300">
              <a:solidFill>
                <a:schemeClr val="dk2"/>
              </a:solidFill>
            </a:endParaRPr>
          </a:p>
        </p:txBody>
      </p:sp>
      <p:sp>
        <p:nvSpPr>
          <p:cNvPr id="121" name="Google Shape;121;p18"/>
          <p:cNvSpPr txBox="1"/>
          <p:nvPr/>
        </p:nvSpPr>
        <p:spPr>
          <a:xfrm>
            <a:off x="188250" y="2584750"/>
            <a:ext cx="86694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300">
                <a:solidFill>
                  <a:schemeClr val="dk2"/>
                </a:solidFill>
              </a:rPr>
              <a:t>Terdapat </a:t>
            </a:r>
            <a:r>
              <a:rPr b="1" lang="en" sz="1300">
                <a:solidFill>
                  <a:schemeClr val="dk2"/>
                </a:solidFill>
              </a:rPr>
              <a:t>14 fitur </a:t>
            </a:r>
            <a:r>
              <a:rPr lang="en" sz="1300">
                <a:solidFill>
                  <a:schemeClr val="dk2"/>
                </a:solidFill>
              </a:rPr>
              <a:t>yang tidak dapat dimasukkan ke dalam model karena fitur memiliki </a:t>
            </a:r>
            <a:r>
              <a:rPr b="1" lang="en" sz="1300">
                <a:solidFill>
                  <a:schemeClr val="dk2"/>
                </a:solidFill>
              </a:rPr>
              <a:t>nilai informasi &lt; 0,02</a:t>
            </a:r>
            <a:r>
              <a:rPr lang="en" sz="1300">
                <a:solidFill>
                  <a:schemeClr val="dk2"/>
                </a:solidFill>
              </a:rPr>
              <a:t> (prediktif tidak berguna), fitur memiliki</a:t>
            </a:r>
            <a:r>
              <a:rPr b="1" lang="en" sz="1300">
                <a:solidFill>
                  <a:schemeClr val="dk2"/>
                </a:solidFill>
              </a:rPr>
              <a:t> nilai Informasi &gt; 0,5 </a:t>
            </a:r>
            <a:r>
              <a:rPr lang="en" sz="1300">
                <a:solidFill>
                  <a:schemeClr val="dk2"/>
                </a:solidFill>
              </a:rPr>
              <a:t>(prediktif mencurigakan), dan fitur tidak masuk akal untuk bin.</a:t>
            </a:r>
            <a:endParaRPr sz="1300">
              <a:solidFill>
                <a:schemeClr val="dk2"/>
              </a:solidFill>
            </a:endParaRPr>
          </a:p>
          <a:p>
            <a:pPr indent="0" lvl="0" marL="0" rtl="0" algn="l">
              <a:spcBef>
                <a:spcPts val="0"/>
              </a:spcBef>
              <a:spcAft>
                <a:spcPts val="0"/>
              </a:spcAft>
              <a:buNone/>
            </a:pPr>
            <a:r>
              <a:t/>
            </a:r>
            <a:endParaRPr sz="1300">
              <a:solidFill>
                <a:schemeClr val="dk2"/>
              </a:solidFill>
            </a:endParaRPr>
          </a:p>
        </p:txBody>
      </p:sp>
      <p:sp>
        <p:nvSpPr>
          <p:cNvPr id="122" name="Google Shape;122;p18"/>
          <p:cNvSpPr txBox="1"/>
          <p:nvPr/>
        </p:nvSpPr>
        <p:spPr>
          <a:xfrm>
            <a:off x="69050" y="3231025"/>
            <a:ext cx="846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ENCODE SEMUA FITUR UNTUK MODEL DENGAN ENCODING LABEL DAN SATU ENCODING PANAS</a:t>
            </a:r>
            <a:endParaRPr b="1" sz="1300">
              <a:solidFill>
                <a:schemeClr val="dk2"/>
              </a:solidFill>
            </a:endParaRPr>
          </a:p>
        </p:txBody>
      </p:sp>
      <p:sp>
        <p:nvSpPr>
          <p:cNvPr id="123" name="Google Shape;123;p18"/>
          <p:cNvSpPr txBox="1"/>
          <p:nvPr/>
        </p:nvSpPr>
        <p:spPr>
          <a:xfrm>
            <a:off x="188250" y="3547750"/>
            <a:ext cx="87963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2"/>
                </a:solidFill>
              </a:rPr>
              <a:t>Ada </a:t>
            </a:r>
            <a:r>
              <a:rPr b="1" lang="en" sz="1300">
                <a:solidFill>
                  <a:schemeClr val="dk2"/>
                </a:solidFill>
              </a:rPr>
              <a:t>18 fitur</a:t>
            </a:r>
            <a:r>
              <a:rPr lang="en" sz="1300">
                <a:solidFill>
                  <a:schemeClr val="dk2"/>
                </a:solidFill>
              </a:rPr>
              <a:t> yang akan kita encode. </a:t>
            </a:r>
            <a:r>
              <a:rPr b="1" lang="en" sz="1300">
                <a:solidFill>
                  <a:schemeClr val="dk2"/>
                </a:solidFill>
              </a:rPr>
              <a:t>Regresi logistik </a:t>
            </a:r>
            <a:r>
              <a:rPr lang="en" sz="1300">
                <a:solidFill>
                  <a:schemeClr val="dk2"/>
                </a:solidFill>
              </a:rPr>
              <a:t>memiliki keunggulan untuk memberikan hasil terbaik jika data hanya berisi nilai biner dengan 1 atau 0, jadi fitur numerik akan kita </a:t>
            </a:r>
            <a:r>
              <a:rPr b="1" lang="en" sz="1300">
                <a:solidFill>
                  <a:schemeClr val="dk2"/>
                </a:solidFill>
              </a:rPr>
              <a:t>binarisasi </a:t>
            </a:r>
            <a:r>
              <a:rPr lang="en" sz="1300">
                <a:solidFill>
                  <a:schemeClr val="dk2"/>
                </a:solidFill>
              </a:rPr>
              <a:t>secara berbeda untuk membuat satu hot encoding pada setiap bin fitur.</a:t>
            </a:r>
            <a:endParaRPr sz="13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9"/>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29" name="Google Shape;129;p19"/>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Modelling</a:t>
            </a:r>
            <a:endParaRPr b="1" sz="3000">
              <a:latin typeface="Rubik"/>
              <a:ea typeface="Rubik"/>
              <a:cs typeface="Rubik"/>
              <a:sym typeface="Rubik"/>
            </a:endParaRPr>
          </a:p>
        </p:txBody>
      </p:sp>
      <p:pic>
        <p:nvPicPr>
          <p:cNvPr id="130" name="Google Shape;130;p19"/>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31" name="Google Shape;131;p19"/>
          <p:cNvSpPr txBox="1"/>
          <p:nvPr/>
        </p:nvSpPr>
        <p:spPr>
          <a:xfrm>
            <a:off x="136100" y="963788"/>
            <a:ext cx="731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MENDEFINISIKAN FITUR INDEPENDEN (X) DAN TARGET (Y)</a:t>
            </a:r>
            <a:endParaRPr b="1" sz="1300">
              <a:solidFill>
                <a:schemeClr val="dk2"/>
              </a:solidFill>
            </a:endParaRPr>
          </a:p>
        </p:txBody>
      </p:sp>
      <p:sp>
        <p:nvSpPr>
          <p:cNvPr id="132" name="Google Shape;132;p19"/>
          <p:cNvSpPr txBox="1"/>
          <p:nvPr/>
        </p:nvSpPr>
        <p:spPr>
          <a:xfrm>
            <a:off x="69050" y="1894225"/>
            <a:ext cx="751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MELAKUKAN SPLIT DATA DENGAN RASIO : DATA LATIH 70%, DATA TESTING 30%</a:t>
            </a:r>
            <a:endParaRPr b="1" sz="1300">
              <a:solidFill>
                <a:schemeClr val="dk2"/>
              </a:solidFill>
            </a:endParaRPr>
          </a:p>
        </p:txBody>
      </p:sp>
      <p:sp>
        <p:nvSpPr>
          <p:cNvPr id="133" name="Google Shape;133;p19"/>
          <p:cNvSpPr txBox="1"/>
          <p:nvPr/>
        </p:nvSpPr>
        <p:spPr>
          <a:xfrm>
            <a:off x="69050" y="3231025"/>
            <a:ext cx="8463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HANDLING DATA TESTING YANG IMBALANCE (TIDAK SEIMBANG)</a:t>
            </a:r>
            <a:endParaRPr b="1" sz="1300">
              <a:solidFill>
                <a:schemeClr val="dk2"/>
              </a:solidFill>
            </a:endParaRPr>
          </a:p>
        </p:txBody>
      </p:sp>
      <p:pic>
        <p:nvPicPr>
          <p:cNvPr id="134" name="Google Shape;134;p19"/>
          <p:cNvPicPr preferRelativeResize="0"/>
          <p:nvPr/>
        </p:nvPicPr>
        <p:blipFill>
          <a:blip r:embed="rId5">
            <a:alphaModFix/>
          </a:blip>
          <a:stretch>
            <a:fillRect/>
          </a:stretch>
        </p:blipFill>
        <p:spPr>
          <a:xfrm>
            <a:off x="309963" y="1430825"/>
            <a:ext cx="3514725" cy="552450"/>
          </a:xfrm>
          <a:prstGeom prst="rect">
            <a:avLst/>
          </a:prstGeom>
          <a:noFill/>
          <a:ln>
            <a:noFill/>
          </a:ln>
        </p:spPr>
      </p:pic>
      <p:pic>
        <p:nvPicPr>
          <p:cNvPr id="135" name="Google Shape;135;p19"/>
          <p:cNvPicPr preferRelativeResize="0"/>
          <p:nvPr/>
        </p:nvPicPr>
        <p:blipFill>
          <a:blip r:embed="rId6">
            <a:alphaModFix/>
          </a:blip>
          <a:stretch>
            <a:fillRect/>
          </a:stretch>
        </p:blipFill>
        <p:spPr>
          <a:xfrm>
            <a:off x="309963" y="2345500"/>
            <a:ext cx="6448425" cy="933450"/>
          </a:xfrm>
          <a:prstGeom prst="rect">
            <a:avLst/>
          </a:prstGeom>
          <a:noFill/>
          <a:ln>
            <a:noFill/>
          </a:ln>
        </p:spPr>
      </p:pic>
      <p:pic>
        <p:nvPicPr>
          <p:cNvPr id="136" name="Google Shape;136;p19"/>
          <p:cNvPicPr preferRelativeResize="0"/>
          <p:nvPr/>
        </p:nvPicPr>
        <p:blipFill>
          <a:blip r:embed="rId7">
            <a:alphaModFix/>
          </a:blip>
          <a:stretch>
            <a:fillRect/>
          </a:stretch>
        </p:blipFill>
        <p:spPr>
          <a:xfrm>
            <a:off x="309963" y="3615913"/>
            <a:ext cx="4486275" cy="122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0"/>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42" name="Google Shape;142;p20"/>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Modelling</a:t>
            </a:r>
            <a:endParaRPr b="1" sz="3000">
              <a:latin typeface="Rubik"/>
              <a:ea typeface="Rubik"/>
              <a:cs typeface="Rubik"/>
              <a:sym typeface="Rubik"/>
            </a:endParaRPr>
          </a:p>
        </p:txBody>
      </p:sp>
      <p:pic>
        <p:nvPicPr>
          <p:cNvPr id="143" name="Google Shape;143;p20"/>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44" name="Google Shape;144;p20"/>
          <p:cNvSpPr txBox="1"/>
          <p:nvPr/>
        </p:nvSpPr>
        <p:spPr>
          <a:xfrm>
            <a:off x="136100" y="963788"/>
            <a:ext cx="731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EVALUATION </a:t>
            </a:r>
            <a:r>
              <a:rPr b="1" lang="en" sz="1300">
                <a:solidFill>
                  <a:srgbClr val="01949E"/>
                </a:solidFill>
              </a:rPr>
              <a:t>SCORE</a:t>
            </a:r>
            <a:endParaRPr b="1" sz="1300">
              <a:solidFill>
                <a:srgbClr val="01949E"/>
              </a:solidFill>
            </a:endParaRPr>
          </a:p>
        </p:txBody>
      </p:sp>
      <p:graphicFrame>
        <p:nvGraphicFramePr>
          <p:cNvPr id="145" name="Google Shape;145;p20"/>
          <p:cNvGraphicFramePr/>
          <p:nvPr/>
        </p:nvGraphicFramePr>
        <p:xfrm>
          <a:off x="952500" y="1515725"/>
          <a:ext cx="3000000" cy="3000000"/>
        </p:xfrm>
        <a:graphic>
          <a:graphicData uri="http://schemas.openxmlformats.org/drawingml/2006/table">
            <a:tbl>
              <a:tblPr>
                <a:noFill/>
                <a:tableStyleId>{D8BAEE06-79C5-4282-BEE6-4F9DFCC6775E}</a:tableStyleId>
              </a:tblPr>
              <a:tblGrid>
                <a:gridCol w="2413000"/>
                <a:gridCol w="2413000"/>
                <a:gridCol w="2413000"/>
              </a:tblGrid>
              <a:tr h="381000">
                <a:tc>
                  <a:txBody>
                    <a:bodyPr/>
                    <a:lstStyle/>
                    <a:p>
                      <a:pPr indent="0" lvl="0" marL="0" rtl="0" algn="ctr">
                        <a:spcBef>
                          <a:spcPts val="0"/>
                        </a:spcBef>
                        <a:spcAft>
                          <a:spcPts val="0"/>
                        </a:spcAft>
                        <a:buNone/>
                      </a:pPr>
                      <a:r>
                        <a:rPr b="1" lang="en">
                          <a:solidFill>
                            <a:schemeClr val="lt1"/>
                          </a:solidFill>
                        </a:rPr>
                        <a:t>ALGORITMA</a:t>
                      </a:r>
                      <a:endParaRPr b="1">
                        <a:solidFill>
                          <a:schemeClr val="lt1"/>
                        </a:solidFill>
                      </a:endParaRPr>
                    </a:p>
                  </a:txBody>
                  <a:tcPr marT="91425" marB="91425" marR="91425" marL="91425">
                    <a:solidFill>
                      <a:srgbClr val="01949E"/>
                    </a:solidFill>
                  </a:tcPr>
                </a:tc>
                <a:tc>
                  <a:txBody>
                    <a:bodyPr/>
                    <a:lstStyle/>
                    <a:p>
                      <a:pPr indent="0" lvl="0" marL="0" rtl="0" algn="ctr">
                        <a:spcBef>
                          <a:spcPts val="0"/>
                        </a:spcBef>
                        <a:spcAft>
                          <a:spcPts val="0"/>
                        </a:spcAft>
                        <a:buNone/>
                      </a:pPr>
                      <a:r>
                        <a:rPr b="1" lang="en">
                          <a:solidFill>
                            <a:schemeClr val="lt1"/>
                          </a:solidFill>
                        </a:rPr>
                        <a:t>AUC SCORE</a:t>
                      </a:r>
                      <a:endParaRPr b="1">
                        <a:solidFill>
                          <a:schemeClr val="lt1"/>
                        </a:solidFill>
                      </a:endParaRPr>
                    </a:p>
                  </a:txBody>
                  <a:tcPr marT="91425" marB="91425" marR="91425" marL="91425">
                    <a:solidFill>
                      <a:srgbClr val="01949E"/>
                    </a:solidFill>
                  </a:tcPr>
                </a:tc>
                <a:tc>
                  <a:txBody>
                    <a:bodyPr/>
                    <a:lstStyle/>
                    <a:p>
                      <a:pPr indent="0" lvl="0" marL="0" rtl="0" algn="ctr">
                        <a:spcBef>
                          <a:spcPts val="0"/>
                        </a:spcBef>
                        <a:spcAft>
                          <a:spcPts val="0"/>
                        </a:spcAft>
                        <a:buNone/>
                      </a:pPr>
                      <a:r>
                        <a:rPr b="1" lang="en">
                          <a:solidFill>
                            <a:schemeClr val="lt1"/>
                          </a:solidFill>
                        </a:rPr>
                        <a:t>ACC SCORE</a:t>
                      </a:r>
                      <a:endParaRPr b="1">
                        <a:solidFill>
                          <a:schemeClr val="lt1"/>
                        </a:solidFill>
                      </a:endParaRPr>
                    </a:p>
                  </a:txBody>
                  <a:tcPr marT="91425" marB="91425" marR="91425" marL="91425">
                    <a:solidFill>
                      <a:srgbClr val="01949E"/>
                    </a:solidFill>
                  </a:tcPr>
                </a:tc>
              </a:tr>
              <a:tr h="381000">
                <a:tc>
                  <a:txBody>
                    <a:bodyPr/>
                    <a:lstStyle/>
                    <a:p>
                      <a:pPr indent="0" lvl="0" marL="0" rtl="0" algn="l">
                        <a:spcBef>
                          <a:spcPts val="0"/>
                        </a:spcBef>
                        <a:spcAft>
                          <a:spcPts val="0"/>
                        </a:spcAft>
                        <a:buNone/>
                      </a:pPr>
                      <a:r>
                        <a:rPr lang="en"/>
                        <a:t>Logistic Regression</a:t>
                      </a:r>
                      <a:endParaRPr/>
                    </a:p>
                  </a:txBody>
                  <a:tcPr marT="91425" marB="91425" marR="91425" marL="91425"/>
                </a:tc>
                <a:tc>
                  <a:txBody>
                    <a:bodyPr/>
                    <a:lstStyle/>
                    <a:p>
                      <a:pPr indent="0" lvl="0" marL="0" rtl="0" algn="ctr">
                        <a:spcBef>
                          <a:spcPts val="0"/>
                        </a:spcBef>
                        <a:spcAft>
                          <a:spcPts val="0"/>
                        </a:spcAft>
                        <a:buNone/>
                      </a:pPr>
                      <a:r>
                        <a:rPr b="1" lang="en"/>
                        <a:t>93,4%</a:t>
                      </a:r>
                      <a:endParaRPr b="1"/>
                    </a:p>
                  </a:txBody>
                  <a:tcPr marT="91425" marB="91425" marR="91425" marL="91425"/>
                </a:tc>
                <a:tc>
                  <a:txBody>
                    <a:bodyPr/>
                    <a:lstStyle/>
                    <a:p>
                      <a:pPr indent="0" lvl="0" marL="0" rtl="0" algn="ctr">
                        <a:spcBef>
                          <a:spcPts val="0"/>
                        </a:spcBef>
                        <a:spcAft>
                          <a:spcPts val="0"/>
                        </a:spcAft>
                        <a:buNone/>
                      </a:pPr>
                      <a:r>
                        <a:rPr b="1" lang="en"/>
                        <a:t>93,62%</a:t>
                      </a:r>
                      <a:endParaRPr b="1"/>
                    </a:p>
                  </a:txBody>
                  <a:tcPr marT="91425" marB="91425" marR="91425" marL="91425"/>
                </a:tc>
              </a:tr>
              <a:tr h="381000">
                <a:tc>
                  <a:txBody>
                    <a:bodyPr/>
                    <a:lstStyle/>
                    <a:p>
                      <a:pPr indent="0" lvl="0" marL="0" rtl="0" algn="l">
                        <a:spcBef>
                          <a:spcPts val="0"/>
                        </a:spcBef>
                        <a:spcAft>
                          <a:spcPts val="0"/>
                        </a:spcAft>
                        <a:buNone/>
                      </a:pPr>
                      <a:r>
                        <a:rPr lang="en"/>
                        <a:t>Logistic Regression with Hyperparameter Tuning</a:t>
                      </a:r>
                      <a:endParaRPr/>
                    </a:p>
                  </a:txBody>
                  <a:tcPr marT="91425" marB="91425" marR="91425" marL="91425"/>
                </a:tc>
                <a:tc>
                  <a:txBody>
                    <a:bodyPr/>
                    <a:lstStyle/>
                    <a:p>
                      <a:pPr indent="0" lvl="0" marL="0" rtl="0" algn="ctr">
                        <a:spcBef>
                          <a:spcPts val="0"/>
                        </a:spcBef>
                        <a:spcAft>
                          <a:spcPts val="0"/>
                        </a:spcAft>
                        <a:buNone/>
                      </a:pPr>
                      <a:r>
                        <a:rPr b="1" lang="en">
                          <a:solidFill>
                            <a:srgbClr val="019FAB"/>
                          </a:solidFill>
                        </a:rPr>
                        <a:t>93,5%</a:t>
                      </a:r>
                      <a:endParaRPr b="1">
                        <a:solidFill>
                          <a:srgbClr val="019FAB"/>
                        </a:solidFill>
                      </a:endParaRPr>
                    </a:p>
                  </a:txBody>
                  <a:tcPr marT="91425" marB="91425" marR="91425" marL="91425">
                    <a:solidFill>
                      <a:srgbClr val="FFAB40"/>
                    </a:solidFill>
                  </a:tcPr>
                </a:tc>
                <a:tc>
                  <a:txBody>
                    <a:bodyPr/>
                    <a:lstStyle/>
                    <a:p>
                      <a:pPr indent="0" lvl="0" marL="0" rtl="0" algn="ctr">
                        <a:spcBef>
                          <a:spcPts val="0"/>
                        </a:spcBef>
                        <a:spcAft>
                          <a:spcPts val="0"/>
                        </a:spcAft>
                        <a:buNone/>
                      </a:pPr>
                      <a:r>
                        <a:rPr b="1" lang="en"/>
                        <a:t>93,66%</a:t>
                      </a:r>
                      <a:endParaRPr b="1"/>
                    </a:p>
                  </a:txBody>
                  <a:tcPr marT="91425" marB="91425" marR="91425" marL="91425"/>
                </a:tc>
              </a:tr>
            </a:tbl>
          </a:graphicData>
        </a:graphic>
      </p:graphicFrame>
      <p:sp>
        <p:nvSpPr>
          <p:cNvPr id="146" name="Google Shape;146;p20"/>
          <p:cNvSpPr txBox="1"/>
          <p:nvPr/>
        </p:nvSpPr>
        <p:spPr>
          <a:xfrm>
            <a:off x="915600" y="3268925"/>
            <a:ext cx="7312800" cy="1051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dk2"/>
                </a:solidFill>
              </a:rPr>
              <a:t>Evaluasi metrik penting untuk model ini adalah </a:t>
            </a:r>
            <a:r>
              <a:rPr b="1" lang="en">
                <a:solidFill>
                  <a:schemeClr val="dk2"/>
                </a:solidFill>
              </a:rPr>
              <a:t>NILAI AUC</a:t>
            </a:r>
            <a:r>
              <a:rPr lang="en">
                <a:solidFill>
                  <a:schemeClr val="dk2"/>
                </a:solidFill>
              </a:rPr>
              <a:t>. Regresi Logistik dengan penyetelan </a:t>
            </a:r>
            <a:r>
              <a:rPr b="1" lang="en">
                <a:solidFill>
                  <a:schemeClr val="dk2"/>
                </a:solidFill>
              </a:rPr>
              <a:t>hiperparameter </a:t>
            </a:r>
            <a:r>
              <a:rPr lang="en">
                <a:solidFill>
                  <a:schemeClr val="dk2"/>
                </a:solidFill>
              </a:rPr>
              <a:t>memberikan hasil yang lebih baik sebesar </a:t>
            </a:r>
            <a:r>
              <a:rPr b="1" lang="en">
                <a:solidFill>
                  <a:srgbClr val="019FAB"/>
                </a:solidFill>
              </a:rPr>
              <a:t>93,53%</a:t>
            </a:r>
            <a:r>
              <a:rPr lang="en">
                <a:solidFill>
                  <a:schemeClr val="dk2"/>
                </a:solidFill>
              </a:rPr>
              <a:t> dibandingkan dengan tanpa penyetelan. Kami memutuskan untuk menggunakan algoritma </a:t>
            </a:r>
            <a:r>
              <a:rPr b="1" lang="en">
                <a:solidFill>
                  <a:schemeClr val="dk2"/>
                </a:solidFill>
              </a:rPr>
              <a:t>Regresi Logistik </a:t>
            </a:r>
            <a:r>
              <a:rPr lang="en">
                <a:solidFill>
                  <a:schemeClr val="dk2"/>
                </a:solidFill>
              </a:rPr>
              <a:t>dengan penyetelan hiperparameter untuk mendapatkan prediksi terbaik.</a:t>
            </a:r>
            <a:endParaRPr>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1"/>
          <p:cNvPicPr preferRelativeResize="0"/>
          <p:nvPr/>
        </p:nvPicPr>
        <p:blipFill>
          <a:blip r:embed="rId3">
            <a:alphaModFix amt="10000"/>
          </a:blip>
          <a:stretch>
            <a:fillRect/>
          </a:stretch>
        </p:blipFill>
        <p:spPr>
          <a:xfrm>
            <a:off x="0" y="0"/>
            <a:ext cx="9144001" cy="5143501"/>
          </a:xfrm>
          <a:prstGeom prst="rect">
            <a:avLst/>
          </a:prstGeom>
          <a:noFill/>
          <a:ln>
            <a:noFill/>
          </a:ln>
        </p:spPr>
      </p:pic>
      <p:sp>
        <p:nvSpPr>
          <p:cNvPr id="152" name="Google Shape;152;p21"/>
          <p:cNvSpPr txBox="1"/>
          <p:nvPr/>
        </p:nvSpPr>
        <p:spPr>
          <a:xfrm>
            <a:off x="0" y="-20887"/>
            <a:ext cx="8463000" cy="646500"/>
          </a:xfrm>
          <a:prstGeom prst="rect">
            <a:avLst/>
          </a:prstGeom>
          <a:noFill/>
          <a:ln>
            <a:noFill/>
          </a:ln>
          <a:effectLst>
            <a:outerShdw blurRad="57150" rotWithShape="0" algn="bl" dir="2820000" dist="19050">
              <a:srgbClr val="B7B7B7">
                <a:alpha val="8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Rubik"/>
                <a:ea typeface="Rubik"/>
                <a:cs typeface="Rubik"/>
                <a:sym typeface="Rubik"/>
              </a:rPr>
              <a:t>RESULT </a:t>
            </a:r>
            <a:r>
              <a:rPr b="1" lang="en" sz="3000">
                <a:solidFill>
                  <a:srgbClr val="01949E"/>
                </a:solidFill>
                <a:latin typeface="Rubik"/>
                <a:ea typeface="Rubik"/>
                <a:cs typeface="Rubik"/>
                <a:sym typeface="Rubik"/>
              </a:rPr>
              <a:t>SCORECARD</a:t>
            </a:r>
            <a:endParaRPr b="1" sz="3000">
              <a:solidFill>
                <a:srgbClr val="01949E"/>
              </a:solidFill>
              <a:latin typeface="Rubik"/>
              <a:ea typeface="Rubik"/>
              <a:cs typeface="Rubik"/>
              <a:sym typeface="Rubik"/>
            </a:endParaRPr>
          </a:p>
        </p:txBody>
      </p:sp>
      <p:pic>
        <p:nvPicPr>
          <p:cNvPr id="153" name="Google Shape;153;p21"/>
          <p:cNvPicPr preferRelativeResize="0"/>
          <p:nvPr/>
        </p:nvPicPr>
        <p:blipFill rotWithShape="1">
          <a:blip r:embed="rId4">
            <a:alphaModFix/>
          </a:blip>
          <a:srcRect b="5649" l="0" r="0" t="5658"/>
          <a:stretch/>
        </p:blipFill>
        <p:spPr>
          <a:xfrm>
            <a:off x="7317600" y="185625"/>
            <a:ext cx="1399902" cy="541300"/>
          </a:xfrm>
          <a:prstGeom prst="rect">
            <a:avLst/>
          </a:prstGeom>
          <a:noFill/>
          <a:ln>
            <a:noFill/>
          </a:ln>
        </p:spPr>
      </p:pic>
      <p:sp>
        <p:nvSpPr>
          <p:cNvPr id="154" name="Google Shape;154;p21"/>
          <p:cNvSpPr txBox="1"/>
          <p:nvPr/>
        </p:nvSpPr>
        <p:spPr>
          <a:xfrm>
            <a:off x="136100" y="963788"/>
            <a:ext cx="731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OPTIMASI KOEFISIEN REGRESI LOGISTIK</a:t>
            </a:r>
            <a:endParaRPr b="1" sz="1300">
              <a:solidFill>
                <a:srgbClr val="01949E"/>
              </a:solidFill>
            </a:endParaRPr>
          </a:p>
        </p:txBody>
      </p:sp>
      <p:sp>
        <p:nvSpPr>
          <p:cNvPr id="155" name="Google Shape;155;p21"/>
          <p:cNvSpPr txBox="1"/>
          <p:nvPr/>
        </p:nvSpPr>
        <p:spPr>
          <a:xfrm>
            <a:off x="277750" y="1348700"/>
            <a:ext cx="8371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Metode </a:t>
            </a:r>
            <a:r>
              <a:rPr b="1" lang="en" sz="1200">
                <a:solidFill>
                  <a:schemeClr val="dk1"/>
                </a:solidFill>
                <a:latin typeface="Roboto"/>
                <a:ea typeface="Roboto"/>
                <a:cs typeface="Roboto"/>
                <a:sym typeface="Roboto"/>
              </a:rPr>
              <a:t>BFGS </a:t>
            </a:r>
            <a:r>
              <a:rPr lang="en" sz="1200">
                <a:solidFill>
                  <a:schemeClr val="dk1"/>
                </a:solidFill>
                <a:latin typeface="Roboto"/>
                <a:ea typeface="Roboto"/>
                <a:cs typeface="Roboto"/>
                <a:sym typeface="Roboto"/>
              </a:rPr>
              <a:t>(</a:t>
            </a:r>
            <a:r>
              <a:rPr i="1" lang="en" sz="1200">
                <a:solidFill>
                  <a:schemeClr val="dk1"/>
                </a:solidFill>
                <a:latin typeface="Roboto"/>
                <a:ea typeface="Roboto"/>
                <a:cs typeface="Roboto"/>
                <a:sym typeface="Roboto"/>
              </a:rPr>
              <a:t>Broyden-Fletcher-Goldfarb-Shanno</a:t>
            </a:r>
            <a:r>
              <a:rPr lang="en" sz="1200">
                <a:solidFill>
                  <a:schemeClr val="dk1"/>
                </a:solidFill>
                <a:latin typeface="Roboto"/>
                <a:ea typeface="Roboto"/>
                <a:cs typeface="Roboto"/>
                <a:sym typeface="Roboto"/>
              </a:rPr>
              <a:t>) adalah metode optimasi numerik yang digunakan untuk menemukan nilai parameter terbaik dalam model, seperti dalam kasus regresi logistik dengan penyetelan hiperparameter.</a:t>
            </a:r>
            <a:endParaRPr sz="1800">
              <a:solidFill>
                <a:schemeClr val="dk1"/>
              </a:solidFill>
            </a:endParaRPr>
          </a:p>
        </p:txBody>
      </p:sp>
      <p:pic>
        <p:nvPicPr>
          <p:cNvPr id="156" name="Google Shape;156;p21"/>
          <p:cNvPicPr preferRelativeResize="0"/>
          <p:nvPr/>
        </p:nvPicPr>
        <p:blipFill>
          <a:blip r:embed="rId5">
            <a:alphaModFix/>
          </a:blip>
          <a:stretch>
            <a:fillRect/>
          </a:stretch>
        </p:blipFill>
        <p:spPr>
          <a:xfrm>
            <a:off x="2271025" y="1902800"/>
            <a:ext cx="4384650" cy="1118600"/>
          </a:xfrm>
          <a:prstGeom prst="rect">
            <a:avLst/>
          </a:prstGeom>
          <a:noFill/>
          <a:ln>
            <a:noFill/>
          </a:ln>
        </p:spPr>
      </p:pic>
      <p:sp>
        <p:nvSpPr>
          <p:cNvPr id="157" name="Google Shape;157;p21"/>
          <p:cNvSpPr txBox="1"/>
          <p:nvPr/>
        </p:nvSpPr>
        <p:spPr>
          <a:xfrm>
            <a:off x="136100" y="3099013"/>
            <a:ext cx="731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2"/>
                </a:solidFill>
              </a:rPr>
              <a:t>DEFINISI NILAI MIN DAN MAKS SKOR BERDASARKAN SKOR FICO (300-850)</a:t>
            </a:r>
            <a:endParaRPr b="1" sz="1300">
              <a:solidFill>
                <a:schemeClr val="dk2"/>
              </a:solidFill>
            </a:endParaRPr>
          </a:p>
        </p:txBody>
      </p:sp>
      <p:pic>
        <p:nvPicPr>
          <p:cNvPr id="158" name="Google Shape;158;p21"/>
          <p:cNvPicPr preferRelativeResize="0"/>
          <p:nvPr/>
        </p:nvPicPr>
        <p:blipFill>
          <a:blip r:embed="rId6">
            <a:alphaModFix/>
          </a:blip>
          <a:stretch>
            <a:fillRect/>
          </a:stretch>
        </p:blipFill>
        <p:spPr>
          <a:xfrm>
            <a:off x="247925" y="3643550"/>
            <a:ext cx="3369399" cy="1308225"/>
          </a:xfrm>
          <a:prstGeom prst="rect">
            <a:avLst/>
          </a:prstGeom>
          <a:noFill/>
          <a:ln>
            <a:noFill/>
          </a:ln>
        </p:spPr>
      </p:pic>
      <p:pic>
        <p:nvPicPr>
          <p:cNvPr id="159" name="Google Shape;159;p21"/>
          <p:cNvPicPr preferRelativeResize="0"/>
          <p:nvPr/>
        </p:nvPicPr>
        <p:blipFill>
          <a:blip r:embed="rId7">
            <a:alphaModFix/>
          </a:blip>
          <a:stretch>
            <a:fillRect/>
          </a:stretch>
        </p:blipFill>
        <p:spPr>
          <a:xfrm>
            <a:off x="4042151" y="3643550"/>
            <a:ext cx="3561700" cy="130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